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0" r:id="rId2"/>
    <p:sldId id="256" r:id="rId3"/>
    <p:sldId id="257" r:id="rId4"/>
    <p:sldId id="288" r:id="rId5"/>
    <p:sldId id="258" r:id="rId6"/>
    <p:sldId id="259" r:id="rId7"/>
    <p:sldId id="260" r:id="rId8"/>
    <p:sldId id="290" r:id="rId9"/>
    <p:sldId id="279" r:id="rId10"/>
    <p:sldId id="291" r:id="rId11"/>
    <p:sldId id="261" r:id="rId12"/>
    <p:sldId id="262" r:id="rId13"/>
    <p:sldId id="289" r:id="rId14"/>
    <p:sldId id="311" r:id="rId15"/>
    <p:sldId id="264" r:id="rId16"/>
    <p:sldId id="272" r:id="rId17"/>
    <p:sldId id="273" r:id="rId18"/>
    <p:sldId id="274" r:id="rId19"/>
    <p:sldId id="299" r:id="rId20"/>
    <p:sldId id="298" r:id="rId21"/>
    <p:sldId id="275" r:id="rId22"/>
    <p:sldId id="276" r:id="rId23"/>
    <p:sldId id="305" r:id="rId24"/>
    <p:sldId id="306" r:id="rId25"/>
    <p:sldId id="307" r:id="rId26"/>
    <p:sldId id="308" r:id="rId27"/>
    <p:sldId id="277" r:id="rId28"/>
    <p:sldId id="278" r:id="rId29"/>
    <p:sldId id="269" r:id="rId30"/>
    <p:sldId id="270" r:id="rId31"/>
    <p:sldId id="319" r:id="rId32"/>
    <p:sldId id="314" r:id="rId33"/>
    <p:sldId id="315" r:id="rId34"/>
    <p:sldId id="316" r:id="rId35"/>
    <p:sldId id="317" r:id="rId36"/>
    <p:sldId id="318" r:id="rId37"/>
    <p:sldId id="286" r:id="rId38"/>
    <p:sldId id="300" r:id="rId39"/>
    <p:sldId id="303" r:id="rId40"/>
    <p:sldId id="312" r:id="rId41"/>
    <p:sldId id="309" r:id="rId42"/>
    <p:sldId id="267" r:id="rId43"/>
    <p:sldId id="268" r:id="rId44"/>
    <p:sldId id="313" r:id="rId45"/>
    <p:sldId id="265" r:id="rId46"/>
    <p:sldId id="263" r:id="rId47"/>
    <p:sldId id="302" r:id="rId48"/>
    <p:sldId id="292" r:id="rId49"/>
    <p:sldId id="293" r:id="rId50"/>
    <p:sldId id="295" r:id="rId51"/>
    <p:sldId id="294" r:id="rId52"/>
    <p:sldId id="296" r:id="rId53"/>
    <p:sldId id="301" r:id="rId54"/>
    <p:sldId id="304"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71" autoAdjust="0"/>
  </p:normalViewPr>
  <p:slideViewPr>
    <p:cSldViewPr>
      <p:cViewPr varScale="1">
        <p:scale>
          <a:sx n="122" d="100"/>
          <a:sy n="122" d="100"/>
        </p:scale>
        <p:origin x="12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E63DBD-881A-4142-8B18-7606ABD31460}" type="datetimeFigureOut">
              <a:rPr lang="en-US" smtClean="0"/>
              <a:t>8/16/2022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59B5B4-A324-4588-9026-0755156BF1D4}" type="slidenum">
              <a:rPr lang="en-US" smtClean="0"/>
              <a:t>‹#›</a:t>
            </a:fld>
            <a:endParaRPr lang="en-US" dirty="0"/>
          </a:p>
        </p:txBody>
      </p:sp>
    </p:spTree>
    <p:extLst>
      <p:ext uri="{BB962C8B-B14F-4D97-AF65-F5344CB8AC3E}">
        <p14:creationId xmlns:p14="http://schemas.microsoft.com/office/powerpoint/2010/main" val="109927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9B5B4-A324-4588-9026-0755156BF1D4}" type="slidenum">
              <a:rPr lang="en-US" smtClean="0"/>
              <a:t>16</a:t>
            </a:fld>
            <a:endParaRPr lang="en-US" dirty="0"/>
          </a:p>
        </p:txBody>
      </p:sp>
    </p:spTree>
    <p:extLst>
      <p:ext uri="{BB962C8B-B14F-4D97-AF65-F5344CB8AC3E}">
        <p14:creationId xmlns:p14="http://schemas.microsoft.com/office/powerpoint/2010/main" val="378523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9B5B4-A324-4588-9026-0755156BF1D4}" type="slidenum">
              <a:rPr lang="en-US" smtClean="0"/>
              <a:t>46</a:t>
            </a:fld>
            <a:endParaRPr lang="en-US" dirty="0"/>
          </a:p>
        </p:txBody>
      </p:sp>
    </p:spTree>
    <p:extLst>
      <p:ext uri="{BB962C8B-B14F-4D97-AF65-F5344CB8AC3E}">
        <p14:creationId xmlns:p14="http://schemas.microsoft.com/office/powerpoint/2010/main" val="104784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9B5B4-A324-4588-9026-0755156BF1D4}" type="slidenum">
              <a:rPr lang="en-US" smtClean="0"/>
              <a:t>47</a:t>
            </a:fld>
            <a:endParaRPr lang="en-US" dirty="0"/>
          </a:p>
        </p:txBody>
      </p:sp>
    </p:spTree>
    <p:extLst>
      <p:ext uri="{BB962C8B-B14F-4D97-AF65-F5344CB8AC3E}">
        <p14:creationId xmlns:p14="http://schemas.microsoft.com/office/powerpoint/2010/main" val="104784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326215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171573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105466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78724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275824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159993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411047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31685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257802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268204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3D52F-3547-41BD-8E04-309DD5304796}"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AA9EC1-F5D9-4DBA-B8C2-0FF66ADA5F33}" type="slidenum">
              <a:rPr lang="en-US" smtClean="0"/>
              <a:t>‹#›</a:t>
            </a:fld>
            <a:endParaRPr lang="en-US" dirty="0"/>
          </a:p>
        </p:txBody>
      </p:sp>
    </p:spTree>
    <p:extLst>
      <p:ext uri="{BB962C8B-B14F-4D97-AF65-F5344CB8AC3E}">
        <p14:creationId xmlns:p14="http://schemas.microsoft.com/office/powerpoint/2010/main" val="281912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D52F-3547-41BD-8E04-309DD5304796}" type="datetimeFigureOut">
              <a:rPr lang="en-US" smtClean="0"/>
              <a:t>8/16/2022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9EC1-F5D9-4DBA-B8C2-0FF66ADA5F33}" type="slidenum">
              <a:rPr lang="en-US" smtClean="0"/>
              <a:t>‹#›</a:t>
            </a:fld>
            <a:endParaRPr lang="en-US" dirty="0"/>
          </a:p>
        </p:txBody>
      </p:sp>
    </p:spTree>
    <p:extLst>
      <p:ext uri="{BB962C8B-B14F-4D97-AF65-F5344CB8AC3E}">
        <p14:creationId xmlns:p14="http://schemas.microsoft.com/office/powerpoint/2010/main" val="107461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a:t>How Osteomyelitis Caused the Great Depression</a:t>
            </a:r>
          </a:p>
        </p:txBody>
      </p:sp>
      <p:sp>
        <p:nvSpPr>
          <p:cNvPr id="3" name="Subtitle 2"/>
          <p:cNvSpPr>
            <a:spLocks noGrp="1"/>
          </p:cNvSpPr>
          <p:nvPr>
            <p:ph type="subTitle" idx="1"/>
          </p:nvPr>
        </p:nvSpPr>
        <p:spPr/>
        <p:txBody>
          <a:bodyPr>
            <a:normAutofit fontScale="92500" lnSpcReduction="20000"/>
          </a:bodyPr>
          <a:lstStyle/>
          <a:p>
            <a:endParaRPr lang="en-US" dirty="0"/>
          </a:p>
          <a:p>
            <a:r>
              <a:rPr lang="en-US" dirty="0">
                <a:solidFill>
                  <a:schemeClr val="tx1"/>
                </a:solidFill>
              </a:rPr>
              <a:t>Ira Leviton</a:t>
            </a:r>
          </a:p>
          <a:p>
            <a:endParaRPr lang="en-US" dirty="0">
              <a:solidFill>
                <a:schemeClr val="tx1"/>
              </a:solidFill>
            </a:endParaRPr>
          </a:p>
          <a:p>
            <a:r>
              <a:rPr lang="en-US" sz="1800" dirty="0">
                <a:solidFill>
                  <a:schemeClr val="tx1"/>
                </a:solidFill>
              </a:rPr>
              <a:t>I.D. fellows’ core curriculum lecture – August 2022</a:t>
            </a:r>
          </a:p>
        </p:txBody>
      </p:sp>
    </p:spTree>
    <p:extLst>
      <p:ext uri="{BB962C8B-B14F-4D97-AF65-F5344CB8AC3E}">
        <p14:creationId xmlns:p14="http://schemas.microsoft.com/office/powerpoint/2010/main" val="342963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What do you want to do?</a:t>
            </a:r>
          </a:p>
        </p:txBody>
      </p:sp>
    </p:spTree>
    <p:extLst>
      <p:ext uri="{BB962C8B-B14F-4D97-AF65-F5344CB8AC3E}">
        <p14:creationId xmlns:p14="http://schemas.microsoft.com/office/powerpoint/2010/main" val="112291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Evaluation and Course</a:t>
            </a:r>
          </a:p>
        </p:txBody>
      </p:sp>
      <p:sp>
        <p:nvSpPr>
          <p:cNvPr id="3" name="Content Placeholder 2"/>
          <p:cNvSpPr>
            <a:spLocks noGrp="1"/>
          </p:cNvSpPr>
          <p:nvPr>
            <p:ph idx="1"/>
          </p:nvPr>
        </p:nvSpPr>
        <p:spPr/>
        <p:txBody>
          <a:bodyPr/>
          <a:lstStyle/>
          <a:p>
            <a:r>
              <a:rPr lang="en-US" dirty="0"/>
              <a:t>Fluids and sedation</a:t>
            </a:r>
          </a:p>
          <a:p>
            <a:endParaRPr lang="en-US" dirty="0"/>
          </a:p>
          <a:p>
            <a:r>
              <a:rPr lang="en-US" dirty="0"/>
              <a:t>Incision and drainage procedure made through the blister, down to the bone</a:t>
            </a:r>
          </a:p>
          <a:p>
            <a:pPr lvl="1"/>
            <a:r>
              <a:rPr lang="en-US" dirty="0"/>
              <a:t>Osteomyelitis on gross inspection</a:t>
            </a:r>
          </a:p>
          <a:p>
            <a:pPr lvl="1"/>
            <a:r>
              <a:rPr lang="en-US" dirty="0"/>
              <a:t>Drains inserted</a:t>
            </a:r>
          </a:p>
        </p:txBody>
      </p:sp>
    </p:spTree>
    <p:extLst>
      <p:ext uri="{BB962C8B-B14F-4D97-AF65-F5344CB8AC3E}">
        <p14:creationId xmlns:p14="http://schemas.microsoft.com/office/powerpoint/2010/main" val="146873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 #1</a:t>
            </a:r>
          </a:p>
        </p:txBody>
      </p:sp>
      <p:sp>
        <p:nvSpPr>
          <p:cNvPr id="3" name="Content Placeholder 2"/>
          <p:cNvSpPr>
            <a:spLocks noGrp="1"/>
          </p:cNvSpPr>
          <p:nvPr>
            <p:ph idx="1"/>
          </p:nvPr>
        </p:nvSpPr>
        <p:spPr/>
        <p:txBody>
          <a:bodyPr/>
          <a:lstStyle/>
          <a:p>
            <a:r>
              <a:rPr lang="en-US" dirty="0"/>
              <a:t>Fevers continue</a:t>
            </a:r>
          </a:p>
          <a:p>
            <a:r>
              <a:rPr lang="en-US" dirty="0"/>
              <a:t>Doing worse</a:t>
            </a:r>
          </a:p>
          <a:p>
            <a:pPr lvl="1"/>
            <a:r>
              <a:rPr lang="en-US" dirty="0"/>
              <a:t>Semi-conscious</a:t>
            </a:r>
          </a:p>
        </p:txBody>
      </p:sp>
    </p:spTree>
    <p:extLst>
      <p:ext uri="{BB962C8B-B14F-4D97-AF65-F5344CB8AC3E}">
        <p14:creationId xmlns:p14="http://schemas.microsoft.com/office/powerpoint/2010/main" val="225056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What do you want to do?</a:t>
            </a:r>
          </a:p>
        </p:txBody>
      </p:sp>
    </p:spTree>
    <p:extLst>
      <p:ext uri="{BB962C8B-B14F-4D97-AF65-F5344CB8AC3E}">
        <p14:creationId xmlns:p14="http://schemas.microsoft.com/office/powerpoint/2010/main" val="112291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Does anybody want to solve the case?</a:t>
            </a:r>
          </a:p>
        </p:txBody>
      </p:sp>
    </p:spTree>
    <p:extLst>
      <p:ext uri="{BB962C8B-B14F-4D97-AF65-F5344CB8AC3E}">
        <p14:creationId xmlns:p14="http://schemas.microsoft.com/office/powerpoint/2010/main" val="72064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Osteomyelitis</a:t>
            </a:r>
          </a:p>
        </p:txBody>
      </p:sp>
      <p:sp>
        <p:nvSpPr>
          <p:cNvPr id="3" name="Content Placeholder 2"/>
          <p:cNvSpPr>
            <a:spLocks noGrp="1"/>
          </p:cNvSpPr>
          <p:nvPr>
            <p:ph idx="1"/>
          </p:nvPr>
        </p:nvSpPr>
        <p:spPr/>
        <p:txBody>
          <a:bodyPr/>
          <a:lstStyle/>
          <a:p>
            <a:r>
              <a:rPr lang="en-US" dirty="0"/>
              <a:t>Four forms</a:t>
            </a:r>
          </a:p>
          <a:p>
            <a:pPr lvl="8"/>
            <a:endParaRPr lang="en-US" dirty="0"/>
          </a:p>
          <a:p>
            <a:pPr lvl="1"/>
            <a:r>
              <a:rPr lang="en-US" dirty="0"/>
              <a:t>Acute </a:t>
            </a:r>
            <a:r>
              <a:rPr lang="en-US" dirty="0" err="1"/>
              <a:t>hematogenous</a:t>
            </a:r>
            <a:r>
              <a:rPr lang="en-US" dirty="0"/>
              <a:t> osteomyelitis</a:t>
            </a:r>
          </a:p>
          <a:p>
            <a:pPr lvl="8"/>
            <a:endParaRPr lang="en-US" dirty="0"/>
          </a:p>
          <a:p>
            <a:pPr lvl="1"/>
            <a:r>
              <a:rPr lang="en-US" dirty="0"/>
              <a:t>Acute penetrating osteomyelitis</a:t>
            </a:r>
          </a:p>
          <a:p>
            <a:pPr lvl="8"/>
            <a:endParaRPr lang="en-US" dirty="0"/>
          </a:p>
          <a:p>
            <a:pPr lvl="1"/>
            <a:r>
              <a:rPr lang="en-US" dirty="0"/>
              <a:t>Subacute “penetrating” osteomyelitis</a:t>
            </a:r>
          </a:p>
          <a:p>
            <a:pPr lvl="8"/>
            <a:endParaRPr lang="en-US" dirty="0"/>
          </a:p>
          <a:p>
            <a:pPr lvl="1"/>
            <a:r>
              <a:rPr lang="en-US" dirty="0"/>
              <a:t>Chronic osteomyelitis</a:t>
            </a:r>
          </a:p>
        </p:txBody>
      </p:sp>
    </p:spTree>
    <p:extLst>
      <p:ext uri="{BB962C8B-B14F-4D97-AF65-F5344CB8AC3E}">
        <p14:creationId xmlns:p14="http://schemas.microsoft.com/office/powerpoint/2010/main" val="262555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a:t>
            </a:r>
            <a:r>
              <a:rPr lang="en-US" dirty="0" err="1"/>
              <a:t>Hematogenous</a:t>
            </a:r>
            <a:br>
              <a:rPr lang="en-US" dirty="0"/>
            </a:br>
            <a:r>
              <a:rPr lang="en-US" dirty="0"/>
              <a:t>(Long Bone) Osteomyelitis</a:t>
            </a: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a:t>Almost always in children</a:t>
            </a:r>
          </a:p>
          <a:p>
            <a:pPr lvl="1"/>
            <a:r>
              <a:rPr lang="en-US" dirty="0"/>
              <a:t>Boys more often than girls</a:t>
            </a:r>
          </a:p>
          <a:p>
            <a:pPr lvl="1"/>
            <a:r>
              <a:rPr lang="en-US" dirty="0"/>
              <a:t>Legs more often than arms</a:t>
            </a:r>
          </a:p>
          <a:p>
            <a:r>
              <a:rPr lang="en-US" dirty="0"/>
              <a:t>Risk factors in neonates</a:t>
            </a:r>
          </a:p>
          <a:p>
            <a:pPr lvl="1"/>
            <a:r>
              <a:rPr lang="en-US" dirty="0"/>
              <a:t>Complicated delivery, prematurity, skin infection, central venous catheter, urinary tract anomalies, maternal infection at the time of delivery</a:t>
            </a:r>
          </a:p>
          <a:p>
            <a:r>
              <a:rPr lang="en-US" dirty="0"/>
              <a:t>Risk factors in older babies and children</a:t>
            </a:r>
          </a:p>
          <a:p>
            <a:pPr lvl="1"/>
            <a:r>
              <a:rPr lang="en-US" dirty="0"/>
              <a:t>Sepsis, minor trauma at the time of bacteremia, sickle cell disease, immunodeficiency disorders (e.g.,  chronic granulomatous disease), indwelling vascular catheters (including hemodialysis catheters)</a:t>
            </a:r>
          </a:p>
        </p:txBody>
      </p:sp>
    </p:spTree>
    <p:extLst>
      <p:ext uri="{BB962C8B-B14F-4D97-AF65-F5344CB8AC3E}">
        <p14:creationId xmlns:p14="http://schemas.microsoft.com/office/powerpoint/2010/main" val="239716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Acute Hematogenous Osteomyelitis</a:t>
            </a:r>
            <a:endParaRPr lang="en-US" dirty="0"/>
          </a:p>
        </p:txBody>
      </p:sp>
      <p:sp>
        <p:nvSpPr>
          <p:cNvPr id="3" name="Content Placeholder 2"/>
          <p:cNvSpPr>
            <a:spLocks noGrp="1"/>
          </p:cNvSpPr>
          <p:nvPr>
            <p:ph idx="1"/>
          </p:nvPr>
        </p:nvSpPr>
        <p:spPr/>
        <p:txBody>
          <a:bodyPr/>
          <a:lstStyle/>
          <a:p>
            <a:r>
              <a:rPr lang="en-US" dirty="0"/>
              <a:t>Typically involves the metaphyseal plate</a:t>
            </a:r>
          </a:p>
          <a:p>
            <a:pPr lvl="1"/>
            <a:r>
              <a:rPr lang="en-US" dirty="0"/>
              <a:t>End-arteries, capillaries and venous sinusoids with turbulent blood flow</a:t>
            </a:r>
          </a:p>
          <a:p>
            <a:pPr lvl="1"/>
            <a:r>
              <a:rPr lang="en-US" dirty="0"/>
              <a:t>Vascular occlusion, ischemia, or avascular necrosis</a:t>
            </a:r>
          </a:p>
          <a:p>
            <a:pPr lvl="1"/>
            <a:r>
              <a:rPr lang="en-US" dirty="0"/>
              <a:t>Presence of bacteria</a:t>
            </a:r>
          </a:p>
          <a:p>
            <a:r>
              <a:rPr lang="en-US" dirty="0"/>
              <a:t>Can rupture outside of bone in babies</a:t>
            </a:r>
          </a:p>
        </p:txBody>
      </p:sp>
    </p:spTree>
    <p:extLst>
      <p:ext uri="{BB962C8B-B14F-4D97-AF65-F5344CB8AC3E}">
        <p14:creationId xmlns:p14="http://schemas.microsoft.com/office/powerpoint/2010/main" val="234822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Acute Hematogenous Osteomyelitis</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dirty="0"/>
              <a:t>Microbiology</a:t>
            </a:r>
          </a:p>
          <a:p>
            <a:pPr lvl="1"/>
            <a:r>
              <a:rPr lang="en-US" dirty="0"/>
              <a:t>Infants</a:t>
            </a:r>
          </a:p>
          <a:p>
            <a:pPr lvl="2"/>
            <a:r>
              <a:rPr lang="fr-FR" dirty="0"/>
              <a:t>Staphylococcus aureus</a:t>
            </a:r>
          </a:p>
          <a:p>
            <a:pPr lvl="2"/>
            <a:r>
              <a:rPr lang="fr-FR" dirty="0"/>
              <a:t>Streptococcus </a:t>
            </a:r>
            <a:r>
              <a:rPr lang="fr-FR" dirty="0" err="1"/>
              <a:t>agalactiae</a:t>
            </a:r>
            <a:r>
              <a:rPr lang="fr-FR" dirty="0"/>
              <a:t> (= group B </a:t>
            </a:r>
            <a:r>
              <a:rPr lang="fr-FR" dirty="0" err="1"/>
              <a:t>strep</a:t>
            </a:r>
            <a:r>
              <a:rPr lang="fr-FR" dirty="0"/>
              <a:t>)</a:t>
            </a:r>
          </a:p>
          <a:p>
            <a:pPr lvl="2"/>
            <a:r>
              <a:rPr lang="fr-FR" dirty="0"/>
              <a:t>E. coli</a:t>
            </a:r>
          </a:p>
          <a:p>
            <a:pPr lvl="1"/>
            <a:r>
              <a:rPr lang="fr-FR" dirty="0"/>
              <a:t>Older babies and young children</a:t>
            </a:r>
          </a:p>
          <a:p>
            <a:pPr lvl="2"/>
            <a:r>
              <a:rPr lang="en-US" dirty="0"/>
              <a:t>Staphylococcus aureus</a:t>
            </a:r>
          </a:p>
          <a:p>
            <a:pPr lvl="2"/>
            <a:r>
              <a:rPr lang="en-US" dirty="0"/>
              <a:t>Streptococcus pyogenes</a:t>
            </a:r>
          </a:p>
          <a:p>
            <a:pPr lvl="2"/>
            <a:r>
              <a:rPr lang="en-US" dirty="0"/>
              <a:t>Haemophilus influenzae</a:t>
            </a:r>
          </a:p>
          <a:p>
            <a:pPr lvl="1"/>
            <a:r>
              <a:rPr lang="en-US" dirty="0"/>
              <a:t>Older children</a:t>
            </a:r>
          </a:p>
          <a:p>
            <a:pPr lvl="2"/>
            <a:r>
              <a:rPr lang="en-US" dirty="0"/>
              <a:t>Staphylococcus aureus</a:t>
            </a:r>
          </a:p>
          <a:p>
            <a:pPr lvl="2"/>
            <a:r>
              <a:rPr lang="en-US" dirty="0"/>
              <a:t>Streptococcus pyogenes (= group A strep)</a:t>
            </a:r>
          </a:p>
          <a:p>
            <a:pPr lvl="2"/>
            <a:r>
              <a:rPr lang="en-US" dirty="0"/>
              <a:t>Other streptococci</a:t>
            </a:r>
          </a:p>
        </p:txBody>
      </p:sp>
    </p:spTree>
    <p:extLst>
      <p:ext uri="{BB962C8B-B14F-4D97-AF65-F5344CB8AC3E}">
        <p14:creationId xmlns:p14="http://schemas.microsoft.com/office/powerpoint/2010/main" val="288936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Acute </a:t>
            </a:r>
            <a:r>
              <a:rPr lang="en-US" dirty="0" err="1"/>
              <a:t>Hematogenous</a:t>
            </a:r>
            <a:br>
              <a:rPr lang="en-US" dirty="0"/>
            </a:br>
            <a:r>
              <a:rPr lang="en-US" dirty="0"/>
              <a:t>(Vertebral) Osteomyelitis</a:t>
            </a:r>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r>
              <a:rPr lang="en-US" dirty="0"/>
              <a:t>The most common form in adults</a:t>
            </a:r>
          </a:p>
          <a:p>
            <a:pPr lvl="1"/>
            <a:r>
              <a:rPr lang="en-US" dirty="0"/>
              <a:t>From a distant site or focus of infection</a:t>
            </a:r>
          </a:p>
          <a:p>
            <a:pPr lvl="2"/>
            <a:r>
              <a:rPr lang="en-US" dirty="0"/>
              <a:t>Drug users</a:t>
            </a:r>
          </a:p>
          <a:p>
            <a:pPr lvl="3"/>
            <a:r>
              <a:rPr lang="en-US" dirty="0"/>
              <a:t>Staph aureus, occasionally Streptococcus agalactiae (group B strep) and other streptococci, Gram-negative rods and Pseudomonas aeruginosa</a:t>
            </a:r>
          </a:p>
          <a:p>
            <a:pPr lvl="2"/>
            <a:r>
              <a:rPr lang="en-US" dirty="0"/>
              <a:t>Infective endocarditis, degenerative spine disease, prior spinal surgery, diabetes mellitus, steroid therapy, other </a:t>
            </a:r>
            <a:r>
              <a:rPr lang="en-US" dirty="0" err="1"/>
              <a:t>immunocompromised</a:t>
            </a:r>
            <a:r>
              <a:rPr lang="en-US" dirty="0"/>
              <a:t> states</a:t>
            </a:r>
          </a:p>
          <a:p>
            <a:pPr lvl="1"/>
            <a:r>
              <a:rPr lang="en-US" dirty="0"/>
              <a:t>Other ways are penetrating, from invasive spinal diagnostic procedures, spinal surgery, or spread from adjacent soft tissue infection</a:t>
            </a:r>
          </a:p>
          <a:p>
            <a:endParaRPr lang="en-US" dirty="0"/>
          </a:p>
        </p:txBody>
      </p:sp>
    </p:spTree>
    <p:extLst>
      <p:ext uri="{BB962C8B-B14F-4D97-AF65-F5344CB8AC3E}">
        <p14:creationId xmlns:p14="http://schemas.microsoft.com/office/powerpoint/2010/main" val="343679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0"/>
            <a:ext cx="4055532" cy="22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prod-images-static.radiopaedia.org/images/261291/1551e9eb379c3e9b2d6afafbc16efd_jumb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06" y="3048000"/>
            <a:ext cx="3041649" cy="22812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0377DF1-0195-4954-85C2-7A7CF2C0C57D}"/>
              </a:ext>
            </a:extLst>
          </p:cNvPr>
          <p:cNvSpPr>
            <a:spLocks noGrp="1"/>
          </p:cNvSpPr>
          <p:nvPr>
            <p:ph type="ctrTitle"/>
          </p:nvPr>
        </p:nvSpPr>
        <p:spPr>
          <a:xfrm>
            <a:off x="433071" y="1295400"/>
            <a:ext cx="3779520" cy="1470025"/>
          </a:xfrm>
        </p:spPr>
        <p:txBody>
          <a:bodyPr>
            <a:normAutofit/>
          </a:bodyPr>
          <a:lstStyle/>
          <a:p>
            <a:r>
              <a:rPr lang="en-US" dirty="0"/>
              <a:t>How We Got From This…</a:t>
            </a:r>
          </a:p>
        </p:txBody>
      </p:sp>
      <p:sp>
        <p:nvSpPr>
          <p:cNvPr id="7" name="Title 1">
            <a:extLst>
              <a:ext uri="{FF2B5EF4-FFF2-40B4-BE49-F238E27FC236}">
                <a16:creationId xmlns:a16="http://schemas.microsoft.com/office/drawing/2014/main" id="{92CFB6EE-5C49-49DA-969A-B1080F9D0FDC}"/>
              </a:ext>
            </a:extLst>
          </p:cNvPr>
          <p:cNvSpPr txBox="1">
            <a:spLocks/>
          </p:cNvSpPr>
          <p:nvPr/>
        </p:nvSpPr>
        <p:spPr>
          <a:xfrm>
            <a:off x="5304366" y="1295400"/>
            <a:ext cx="2590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To This</a:t>
            </a:r>
          </a:p>
        </p:txBody>
      </p:sp>
    </p:spTree>
    <p:extLst>
      <p:ext uri="{BB962C8B-B14F-4D97-AF65-F5344CB8AC3E}">
        <p14:creationId xmlns:p14="http://schemas.microsoft.com/office/powerpoint/2010/main" val="363387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Hematogenous Osteomyelitis</a:t>
            </a:r>
          </a:p>
        </p:txBody>
      </p:sp>
      <p:sp>
        <p:nvSpPr>
          <p:cNvPr id="3" name="Content Placeholder 2"/>
          <p:cNvSpPr>
            <a:spLocks noGrp="1"/>
          </p:cNvSpPr>
          <p:nvPr>
            <p:ph idx="1"/>
          </p:nvPr>
        </p:nvSpPr>
        <p:spPr/>
        <p:txBody>
          <a:bodyPr/>
          <a:lstStyle/>
          <a:p>
            <a:r>
              <a:rPr lang="en-US" dirty="0"/>
              <a:t>Unusual causes</a:t>
            </a:r>
          </a:p>
          <a:p>
            <a:pPr lvl="1"/>
            <a:r>
              <a:rPr lang="en-US" dirty="0" err="1"/>
              <a:t>Coccidiodes</a:t>
            </a:r>
            <a:r>
              <a:rPr lang="en-US" dirty="0"/>
              <a:t> </a:t>
            </a:r>
            <a:r>
              <a:rPr lang="en-US" dirty="0" err="1"/>
              <a:t>immitis</a:t>
            </a:r>
            <a:endParaRPr lang="en-US" dirty="0"/>
          </a:p>
          <a:p>
            <a:pPr lvl="2"/>
            <a:r>
              <a:rPr lang="en-US" dirty="0"/>
              <a:t>Southwest United States (endemic)</a:t>
            </a:r>
          </a:p>
          <a:p>
            <a:pPr lvl="1"/>
            <a:r>
              <a:rPr lang="en-US" dirty="0"/>
              <a:t>Brucella abortus or Brucella melitensis, especially with exposure to raw milk or meats from infected animals</a:t>
            </a:r>
          </a:p>
          <a:p>
            <a:pPr lvl="2"/>
            <a:r>
              <a:rPr lang="en-US" dirty="0"/>
              <a:t>North Africa, Mediterranean, Middle East</a:t>
            </a:r>
          </a:p>
          <a:p>
            <a:pPr lvl="1"/>
            <a:r>
              <a:rPr lang="en-US" dirty="0" err="1"/>
              <a:t>Burkholderia</a:t>
            </a:r>
            <a:r>
              <a:rPr lang="en-US" dirty="0"/>
              <a:t> </a:t>
            </a:r>
            <a:r>
              <a:rPr lang="en-US" dirty="0" err="1"/>
              <a:t>pseudomallei</a:t>
            </a:r>
            <a:endParaRPr lang="en-US" dirty="0"/>
          </a:p>
          <a:p>
            <a:pPr lvl="2"/>
            <a:r>
              <a:rPr lang="en-US" dirty="0"/>
              <a:t>Far East, Southeast Asia, Australia</a:t>
            </a:r>
          </a:p>
          <a:p>
            <a:pPr lvl="1"/>
            <a:endParaRPr lang="en-US" dirty="0"/>
          </a:p>
        </p:txBody>
      </p:sp>
    </p:spTree>
    <p:extLst>
      <p:ext uri="{BB962C8B-B14F-4D97-AF65-F5344CB8AC3E}">
        <p14:creationId xmlns:p14="http://schemas.microsoft.com/office/powerpoint/2010/main" val="195400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Penetrating Osteomyelitis</a:t>
            </a:r>
          </a:p>
        </p:txBody>
      </p:sp>
      <p:sp>
        <p:nvSpPr>
          <p:cNvPr id="3" name="Content Placeholder 2"/>
          <p:cNvSpPr>
            <a:spLocks noGrp="1"/>
          </p:cNvSpPr>
          <p:nvPr>
            <p:ph idx="1"/>
          </p:nvPr>
        </p:nvSpPr>
        <p:spPr/>
        <p:txBody>
          <a:bodyPr>
            <a:normAutofit/>
          </a:bodyPr>
          <a:lstStyle/>
          <a:p>
            <a:r>
              <a:rPr lang="en-US" dirty="0"/>
              <a:t>Obvious pathogenesis</a:t>
            </a:r>
          </a:p>
          <a:p>
            <a:r>
              <a:rPr lang="en-US" dirty="0"/>
              <a:t>Microbiology</a:t>
            </a:r>
          </a:p>
          <a:p>
            <a:pPr lvl="1"/>
            <a:r>
              <a:rPr lang="en-US" dirty="0"/>
              <a:t>Staph aureus, various streptococci (&gt;80%)</a:t>
            </a:r>
          </a:p>
          <a:p>
            <a:pPr lvl="1"/>
            <a:r>
              <a:rPr lang="en-US" dirty="0"/>
              <a:t>Special circumstances</a:t>
            </a:r>
          </a:p>
          <a:p>
            <a:pPr lvl="2"/>
            <a:r>
              <a:rPr lang="en-US" dirty="0"/>
              <a:t>Pseudomonas aeruginosa if there’s a penetrating injury through a sneaker</a:t>
            </a:r>
          </a:p>
          <a:p>
            <a:pPr lvl="2"/>
            <a:r>
              <a:rPr lang="en-US" dirty="0"/>
              <a:t>Pasturella multocida if there’s a dog or cat bite</a:t>
            </a:r>
          </a:p>
          <a:p>
            <a:pPr lvl="2"/>
            <a:r>
              <a:rPr lang="en-US" dirty="0" err="1"/>
              <a:t>Sporothrix</a:t>
            </a:r>
            <a:r>
              <a:rPr lang="en-US" dirty="0"/>
              <a:t> </a:t>
            </a:r>
            <a:r>
              <a:rPr lang="en-US" dirty="0" err="1"/>
              <a:t>schenckii</a:t>
            </a:r>
            <a:r>
              <a:rPr lang="en-US" dirty="0"/>
              <a:t> with a penetrating thorn, or plant or soil injury</a:t>
            </a:r>
          </a:p>
        </p:txBody>
      </p:sp>
    </p:spTree>
    <p:extLst>
      <p:ext uri="{BB962C8B-B14F-4D97-AF65-F5344CB8AC3E}">
        <p14:creationId xmlns:p14="http://schemas.microsoft.com/office/powerpoint/2010/main" val="195007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Subacute “penetrating” osteomyelitis</a:t>
            </a:r>
          </a:p>
        </p:txBody>
      </p:sp>
      <p:sp>
        <p:nvSpPr>
          <p:cNvPr id="3" name="Content Placeholder 2"/>
          <p:cNvSpPr>
            <a:spLocks noGrp="1"/>
          </p:cNvSpPr>
          <p:nvPr>
            <p:ph idx="1"/>
          </p:nvPr>
        </p:nvSpPr>
        <p:spPr>
          <a:xfrm>
            <a:off x="479460" y="1371600"/>
            <a:ext cx="8435939" cy="4267200"/>
          </a:xfrm>
        </p:spPr>
        <p:txBody>
          <a:bodyPr>
            <a:normAutofit fontScale="92500" lnSpcReduction="10000"/>
          </a:bodyPr>
          <a:lstStyle/>
          <a:p>
            <a:r>
              <a:rPr lang="en-US" dirty="0">
                <a:solidFill>
                  <a:prstClr val="black"/>
                </a:solidFill>
              </a:rPr>
              <a:t>Diabetic foot osteomyelitis</a:t>
            </a:r>
          </a:p>
          <a:p>
            <a:pPr lvl="1"/>
            <a:r>
              <a:rPr lang="en-US" dirty="0">
                <a:solidFill>
                  <a:prstClr val="black"/>
                </a:solidFill>
              </a:rPr>
              <a:t>Almost always accompanied by autonomic neuropathy, vascular insufficiency, or both</a:t>
            </a:r>
          </a:p>
          <a:p>
            <a:pPr lvl="1"/>
            <a:r>
              <a:rPr lang="en-US" dirty="0">
                <a:solidFill>
                  <a:prstClr val="black"/>
                </a:solidFill>
              </a:rPr>
              <a:t>Probe to bone with a blunt instrument</a:t>
            </a:r>
          </a:p>
          <a:p>
            <a:r>
              <a:rPr lang="en-US" dirty="0">
                <a:solidFill>
                  <a:prstClr val="black"/>
                </a:solidFill>
              </a:rPr>
              <a:t>Sacral bone osteomyelitis under a decubitus ulcer</a:t>
            </a:r>
          </a:p>
          <a:p>
            <a:pPr lvl="1"/>
            <a:r>
              <a:rPr lang="en-US" dirty="0">
                <a:solidFill>
                  <a:prstClr val="black"/>
                </a:solidFill>
              </a:rPr>
              <a:t>Usually polymicrobial</a:t>
            </a:r>
          </a:p>
          <a:p>
            <a:pPr lvl="1"/>
            <a:r>
              <a:rPr lang="en-US" dirty="0">
                <a:solidFill>
                  <a:prstClr val="black"/>
                </a:solidFill>
              </a:rPr>
              <a:t>Difficult to confirm this diagnosis (bone biopsy compared to all other diagnostic methods)</a:t>
            </a:r>
          </a:p>
          <a:p>
            <a:r>
              <a:rPr lang="en-US" dirty="0">
                <a:solidFill>
                  <a:prstClr val="black"/>
                </a:solidFill>
              </a:rPr>
              <a:t>Neither of these need 6 weeks of IV antibiotics</a:t>
            </a:r>
          </a:p>
          <a:p>
            <a:endParaRPr lang="en-US" dirty="0"/>
          </a:p>
        </p:txBody>
      </p:sp>
      <p:sp>
        <p:nvSpPr>
          <p:cNvPr id="4" name="Rectangle 3"/>
          <p:cNvSpPr/>
          <p:nvPr/>
        </p:nvSpPr>
        <p:spPr>
          <a:xfrm>
            <a:off x="1712" y="5638800"/>
            <a:ext cx="8610600" cy="1477328"/>
          </a:xfrm>
          <a:prstGeom prst="rect">
            <a:avLst/>
          </a:prstGeom>
        </p:spPr>
        <p:txBody>
          <a:bodyPr wrap="square">
            <a:spAutoFit/>
          </a:bodyPr>
          <a:lstStyle/>
          <a:p>
            <a:r>
              <a:rPr lang="en-US" dirty="0"/>
              <a:t>V.L. Lewis Jr. et al.  The diagnosis of osteomyelitis in patients with pressure sores.  Plastic and Reconstructive Surgery.  1988; 81:229-232.</a:t>
            </a:r>
          </a:p>
          <a:p>
            <a:r>
              <a:rPr lang="en-US" dirty="0"/>
              <a:t>D. Wong et al.  Osteomyelitis Complicating Sacral Pressure Ulcers: Whether or Not to Treat With Antibiotic Therapy.  Clinical Infectious Diseases.  January 15, 2019.  68:338-342.</a:t>
            </a:r>
          </a:p>
          <a:p>
            <a:endParaRPr lang="en-US" dirty="0"/>
          </a:p>
        </p:txBody>
      </p:sp>
    </p:spTree>
    <p:extLst>
      <p:ext uri="{BB962C8B-B14F-4D97-AF65-F5344CB8AC3E}">
        <p14:creationId xmlns:p14="http://schemas.microsoft.com/office/powerpoint/2010/main" val="100323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Antibiotic Treatment</a:t>
            </a:r>
          </a:p>
        </p:txBody>
      </p:sp>
      <p:sp>
        <p:nvSpPr>
          <p:cNvPr id="3" name="Content Placeholder 2"/>
          <p:cNvSpPr>
            <a:spLocks noGrp="1"/>
          </p:cNvSpPr>
          <p:nvPr>
            <p:ph idx="1"/>
          </p:nvPr>
        </p:nvSpPr>
        <p:spPr>
          <a:xfrm>
            <a:off x="457200" y="1600200"/>
            <a:ext cx="8229600" cy="4525963"/>
          </a:xfrm>
        </p:spPr>
        <p:txBody>
          <a:bodyPr/>
          <a:lstStyle/>
          <a:p>
            <a:r>
              <a:rPr lang="en-US" dirty="0"/>
              <a:t>The usual “7 to 14 days” of antibiotics is not enough.</a:t>
            </a:r>
          </a:p>
          <a:p>
            <a:r>
              <a:rPr lang="en-US" dirty="0"/>
              <a:t>Four weeks is adequate for most cases</a:t>
            </a:r>
          </a:p>
          <a:p>
            <a:pPr lvl="1"/>
            <a:r>
              <a:rPr lang="en-US" dirty="0"/>
              <a:t>Six weeks duration is often used, but with no evidence other than four weeks isn’t always enough</a:t>
            </a:r>
          </a:p>
        </p:txBody>
      </p:sp>
    </p:spTree>
    <p:extLst>
      <p:ext uri="{BB962C8B-B14F-4D97-AF65-F5344CB8AC3E}">
        <p14:creationId xmlns:p14="http://schemas.microsoft.com/office/powerpoint/2010/main" val="355291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vs. Intravenous Antibiotics</a:t>
            </a: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a:t>Pediatrics has been using oral antibiotics (when possible) for more than three decades</a:t>
            </a:r>
          </a:p>
          <a:p>
            <a:r>
              <a:rPr lang="en-US" dirty="0"/>
              <a:t>Oral antibiotics also seem to work as well as intravenous antibiotics in adults</a:t>
            </a:r>
          </a:p>
          <a:p>
            <a:pPr lvl="1"/>
            <a:r>
              <a:rPr lang="en-US" dirty="0"/>
              <a:t>1054 patients randomized</a:t>
            </a:r>
          </a:p>
          <a:p>
            <a:pPr lvl="2"/>
            <a:r>
              <a:rPr lang="en-US" dirty="0"/>
              <a:t>Extra-axial, vertebral (± </a:t>
            </a:r>
            <a:r>
              <a:rPr lang="en-US" dirty="0" err="1"/>
              <a:t>diskitis</a:t>
            </a:r>
            <a:r>
              <a:rPr lang="en-US" dirty="0"/>
              <a:t> or adjacent soft tissue infection), prosthetic joints, and bone fixation devices</a:t>
            </a:r>
          </a:p>
          <a:p>
            <a:pPr lvl="2"/>
            <a:r>
              <a:rPr lang="en-US" dirty="0"/>
              <a:t>Both surgery and no surgery</a:t>
            </a:r>
          </a:p>
          <a:p>
            <a:pPr lvl="2"/>
            <a:r>
              <a:rPr lang="en-US" dirty="0"/>
              <a:t>1:1 randomization to</a:t>
            </a:r>
          </a:p>
          <a:p>
            <a:pPr lvl="3"/>
            <a:r>
              <a:rPr lang="en-US" dirty="0"/>
              <a:t>6 weeks of IV antibiotics (+ oral such as rifampin if warranted)</a:t>
            </a:r>
          </a:p>
          <a:p>
            <a:pPr lvl="3"/>
            <a:r>
              <a:rPr lang="en-US" dirty="0"/>
              <a:t>An appropriate oral regimen after up to 5 days of IV </a:t>
            </a:r>
            <a:r>
              <a:rPr lang="en-US" dirty="0" err="1"/>
              <a:t>abx</a:t>
            </a:r>
            <a:r>
              <a:rPr lang="en-US" dirty="0"/>
              <a:t> </a:t>
            </a:r>
          </a:p>
        </p:txBody>
      </p:sp>
    </p:spTree>
    <p:extLst>
      <p:ext uri="{BB962C8B-B14F-4D97-AF65-F5344CB8AC3E}">
        <p14:creationId xmlns:p14="http://schemas.microsoft.com/office/powerpoint/2010/main" val="154718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vs. Intravenous Antibiotics</a:t>
            </a:r>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r>
              <a:rPr lang="en-US" dirty="0"/>
              <a:t>Microbiology: </a:t>
            </a:r>
          </a:p>
          <a:p>
            <a:pPr lvl="1"/>
            <a:r>
              <a:rPr lang="en-US" dirty="0"/>
              <a:t>Staph aureus 37.7%</a:t>
            </a:r>
          </a:p>
          <a:p>
            <a:pPr lvl="1"/>
            <a:r>
              <a:rPr lang="en-US" dirty="0"/>
              <a:t>Coagulase-negative staph 27.1%</a:t>
            </a:r>
          </a:p>
          <a:p>
            <a:pPr lvl="1"/>
            <a:r>
              <a:rPr lang="en-US" dirty="0"/>
              <a:t>Streptococci 14.5%</a:t>
            </a:r>
          </a:p>
          <a:p>
            <a:pPr lvl="1"/>
            <a:r>
              <a:rPr lang="en-US" dirty="0"/>
              <a:t>Pseudomonas </a:t>
            </a:r>
            <a:r>
              <a:rPr lang="en-US" dirty="0" err="1"/>
              <a:t>aeruginosa</a:t>
            </a:r>
            <a:r>
              <a:rPr lang="en-US" dirty="0"/>
              <a:t> 5.1%</a:t>
            </a:r>
          </a:p>
          <a:p>
            <a:pPr lvl="1"/>
            <a:r>
              <a:rPr lang="en-US" dirty="0"/>
              <a:t>Enteric Gram-negative rods 16.7%</a:t>
            </a:r>
          </a:p>
          <a:p>
            <a:pPr lvl="1"/>
            <a:r>
              <a:rPr lang="en-US" b="1" dirty="0"/>
              <a:t>Culture-negative 15.5%</a:t>
            </a:r>
          </a:p>
          <a:p>
            <a:r>
              <a:rPr lang="en-US" dirty="0"/>
              <a:t>Primary endpoint: treatment failure (clinical microbiological, and histologic criteria) within one year</a:t>
            </a:r>
          </a:p>
          <a:p>
            <a:pPr lvl="1"/>
            <a:r>
              <a:rPr lang="en-US" dirty="0"/>
              <a:t>Intravenous antibiotics: 14.6%</a:t>
            </a:r>
          </a:p>
          <a:p>
            <a:pPr lvl="1"/>
            <a:r>
              <a:rPr lang="en-US" dirty="0"/>
              <a:t>Oral antibiotics: 13.2%</a:t>
            </a:r>
          </a:p>
          <a:p>
            <a:pPr lvl="1"/>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0330"/>
            <a:ext cx="75168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36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vs. Intravenous Antibiotics</a:t>
            </a:r>
          </a:p>
        </p:txBody>
      </p:sp>
      <p:sp>
        <p:nvSpPr>
          <p:cNvPr id="3" name="Content Placeholder 2"/>
          <p:cNvSpPr>
            <a:spLocks noGrp="1"/>
          </p:cNvSpPr>
          <p:nvPr>
            <p:ph idx="1"/>
          </p:nvPr>
        </p:nvSpPr>
        <p:spPr/>
        <p:txBody>
          <a:bodyPr>
            <a:normAutofit fontScale="92500" lnSpcReduction="10000"/>
          </a:bodyPr>
          <a:lstStyle/>
          <a:p>
            <a:r>
              <a:rPr lang="en-US" dirty="0"/>
              <a:t>Challenge for I.D. physicians: selecting the “right” oral antibiotic</a:t>
            </a:r>
          </a:p>
          <a:p>
            <a:pPr lvl="1"/>
            <a:r>
              <a:rPr lang="en-US" dirty="0"/>
              <a:t>High bioavailability</a:t>
            </a:r>
          </a:p>
          <a:p>
            <a:pPr lvl="1"/>
            <a:r>
              <a:rPr lang="en-US" dirty="0"/>
              <a:t>Good tissue penetration</a:t>
            </a:r>
          </a:p>
          <a:p>
            <a:pPr lvl="1"/>
            <a:r>
              <a:rPr lang="en-US" dirty="0"/>
              <a:t>Activity against the known or likely pathogens</a:t>
            </a:r>
          </a:p>
          <a:p>
            <a:pPr lvl="2"/>
            <a:r>
              <a:rPr lang="en-US" dirty="0"/>
              <a:t>…but no organism</a:t>
            </a:r>
          </a:p>
          <a:p>
            <a:pPr lvl="2"/>
            <a:endParaRPr lang="en-US" dirty="0"/>
          </a:p>
          <a:p>
            <a:pPr lvl="1"/>
            <a:r>
              <a:rPr lang="en-US" dirty="0"/>
              <a:t>Microbiology:</a:t>
            </a:r>
          </a:p>
          <a:p>
            <a:pPr lvl="2"/>
            <a:r>
              <a:rPr lang="en-US" sz="1900" dirty="0"/>
              <a:t>Staph aureus 37.7%, coagulase-negative staph 27.1%, streptococci 14.5%</a:t>
            </a:r>
          </a:p>
          <a:p>
            <a:pPr lvl="2"/>
            <a:r>
              <a:rPr lang="en-US" sz="1900" dirty="0"/>
              <a:t>Pseudomonas </a:t>
            </a:r>
            <a:r>
              <a:rPr lang="en-US" sz="1900" dirty="0" err="1"/>
              <a:t>aeruginosa</a:t>
            </a:r>
            <a:r>
              <a:rPr lang="en-US" sz="1900" dirty="0"/>
              <a:t> 5.1%, enteric Gram-negative rods 16.7%</a:t>
            </a:r>
          </a:p>
          <a:p>
            <a:pPr lvl="2"/>
            <a:r>
              <a:rPr lang="en-US" sz="1900" dirty="0"/>
              <a:t>culture-negative 15.5%</a:t>
            </a:r>
          </a:p>
          <a:p>
            <a:pPr lvl="1"/>
            <a:endParaRPr lang="en-US" dirty="0"/>
          </a:p>
          <a:p>
            <a:endParaRPr lang="en-US" dirty="0"/>
          </a:p>
        </p:txBody>
      </p:sp>
    </p:spTree>
    <p:extLst>
      <p:ext uri="{BB962C8B-B14F-4D97-AF65-F5344CB8AC3E}">
        <p14:creationId xmlns:p14="http://schemas.microsoft.com/office/powerpoint/2010/main" val="121627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Osteomyelitis</a:t>
            </a:r>
          </a:p>
        </p:txBody>
      </p:sp>
      <p:sp>
        <p:nvSpPr>
          <p:cNvPr id="3" name="Content Placeholder 2"/>
          <p:cNvSpPr>
            <a:spLocks noGrp="1"/>
          </p:cNvSpPr>
          <p:nvPr>
            <p:ph idx="1"/>
          </p:nvPr>
        </p:nvSpPr>
        <p:spPr/>
        <p:txBody>
          <a:bodyPr/>
          <a:lstStyle/>
          <a:p>
            <a:r>
              <a:rPr lang="en-US" dirty="0"/>
              <a:t>Sinus tract formation, abscesses, bone deformities</a:t>
            </a:r>
          </a:p>
          <a:p>
            <a:r>
              <a:rPr lang="en-US" dirty="0"/>
              <a:t>Cure is possible only with surgery or luck</a:t>
            </a:r>
          </a:p>
          <a:p>
            <a:r>
              <a:rPr lang="en-US" dirty="0"/>
              <a:t>General goal is to reduce the number of bacteria and control symptoms (e.g., pain, drainage from a sinus)</a:t>
            </a:r>
          </a:p>
        </p:txBody>
      </p:sp>
    </p:spTree>
    <p:extLst>
      <p:ext uri="{BB962C8B-B14F-4D97-AF65-F5344CB8AC3E}">
        <p14:creationId xmlns:p14="http://schemas.microsoft.com/office/powerpoint/2010/main" val="3418181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Osteomyelitis – Miscellaneous</a:t>
            </a:r>
          </a:p>
        </p:txBody>
      </p:sp>
      <p:sp>
        <p:nvSpPr>
          <p:cNvPr id="3" name="Content Placeholder 2"/>
          <p:cNvSpPr>
            <a:spLocks noGrp="1"/>
          </p:cNvSpPr>
          <p:nvPr>
            <p:ph idx="1"/>
          </p:nvPr>
        </p:nvSpPr>
        <p:spPr/>
        <p:txBody>
          <a:bodyPr/>
          <a:lstStyle/>
          <a:p>
            <a:r>
              <a:rPr lang="en-US" dirty="0"/>
              <a:t>Bartonella henselae in children with cat-scratch disease</a:t>
            </a:r>
          </a:p>
          <a:p>
            <a:r>
              <a:rPr lang="en-US" dirty="0"/>
              <a:t>Encapsulated Gram-negative rods (Salmonella, E. coli, Haemophilus influenzae) in children with sickle cell disease</a:t>
            </a:r>
          </a:p>
          <a:p>
            <a:r>
              <a:rPr lang="en-US"/>
              <a:t>Coccidioides</a:t>
            </a:r>
            <a:r>
              <a:rPr lang="en-US" dirty="0"/>
              <a:t> immitis</a:t>
            </a:r>
          </a:p>
          <a:p>
            <a:r>
              <a:rPr lang="en-US" dirty="0"/>
              <a:t>Aspergillus spp. in children with CGD</a:t>
            </a:r>
          </a:p>
        </p:txBody>
      </p:sp>
    </p:spTree>
    <p:extLst>
      <p:ext uri="{BB962C8B-B14F-4D97-AF65-F5344CB8AC3E}">
        <p14:creationId xmlns:p14="http://schemas.microsoft.com/office/powerpoint/2010/main" val="383799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Osteomyelitis</a:t>
            </a:r>
          </a:p>
        </p:txBody>
      </p:sp>
      <p:sp>
        <p:nvSpPr>
          <p:cNvPr id="3" name="Content Placeholder 2"/>
          <p:cNvSpPr>
            <a:spLocks noGrp="1"/>
          </p:cNvSpPr>
          <p:nvPr>
            <p:ph idx="1"/>
          </p:nvPr>
        </p:nvSpPr>
        <p:spPr/>
        <p:txBody>
          <a:bodyPr>
            <a:normAutofit/>
          </a:bodyPr>
          <a:lstStyle/>
          <a:p>
            <a:r>
              <a:rPr lang="en-US" dirty="0"/>
              <a:t>A disease primarily caused by Staph aureus and various streptococci</a:t>
            </a:r>
          </a:p>
          <a:p>
            <a:r>
              <a:rPr lang="en-US" dirty="0"/>
              <a:t>F.D.A. requirements for antibiotics to treat osteomyelitis</a:t>
            </a:r>
          </a:p>
          <a:p>
            <a:pPr lvl="1"/>
            <a:r>
              <a:rPr lang="en-US" dirty="0"/>
              <a:t>Activity against Gram-positive cocci</a:t>
            </a:r>
          </a:p>
          <a:p>
            <a:pPr lvl="2"/>
            <a:r>
              <a:rPr lang="en-US" dirty="0"/>
              <a:t>Typical equivalence study</a:t>
            </a:r>
          </a:p>
          <a:p>
            <a:pPr lvl="2"/>
            <a:r>
              <a:rPr lang="en-US" dirty="0"/>
              <a:t>Antibiotics for other bacteria at the discretion of the local investigator, but can’t have activity against Gram-positive cocci</a:t>
            </a:r>
          </a:p>
        </p:txBody>
      </p:sp>
    </p:spTree>
    <p:extLst>
      <p:ext uri="{BB962C8B-B14F-4D97-AF65-F5344CB8AC3E}">
        <p14:creationId xmlns:p14="http://schemas.microsoft.com/office/powerpoint/2010/main" val="248231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a:t>Case Presentation</a:t>
            </a:r>
          </a:p>
        </p:txBody>
      </p:sp>
      <p:sp>
        <p:nvSpPr>
          <p:cNvPr id="3" name="Content Placeholder 2"/>
          <p:cNvSpPr>
            <a:spLocks noGrp="1"/>
          </p:cNvSpPr>
          <p:nvPr>
            <p:ph idx="1"/>
          </p:nvPr>
        </p:nvSpPr>
        <p:spPr>
          <a:xfrm>
            <a:off x="381000" y="2209800"/>
            <a:ext cx="8382000" cy="3352800"/>
          </a:xfrm>
        </p:spPr>
        <p:txBody>
          <a:bodyPr>
            <a:normAutofit/>
          </a:bodyPr>
          <a:lstStyle/>
          <a:p>
            <a:endParaRPr lang="en-US" dirty="0"/>
          </a:p>
          <a:p>
            <a:pPr marL="0" indent="0" algn="ctr">
              <a:buNone/>
            </a:pPr>
            <a:r>
              <a:rPr lang="en-US" dirty="0"/>
              <a:t>If you figure out the case, please shout out the answer immediately</a:t>
            </a:r>
          </a:p>
        </p:txBody>
      </p:sp>
    </p:spTree>
    <p:extLst>
      <p:ext uri="{BB962C8B-B14F-4D97-AF65-F5344CB8AC3E}">
        <p14:creationId xmlns:p14="http://schemas.microsoft.com/office/powerpoint/2010/main" val="218603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Osteomyelitis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A disease primarily caused by Staph aureus and various streptococci</a:t>
            </a:r>
          </a:p>
          <a:p>
            <a:r>
              <a:rPr lang="en-US" dirty="0"/>
              <a:t>F.D.A. requirements for antibiotics to treat osteomyelitis</a:t>
            </a:r>
          </a:p>
          <a:p>
            <a:pPr lvl="1"/>
            <a:r>
              <a:rPr lang="en-US" dirty="0"/>
              <a:t>Activity against Gram-positive cocci</a:t>
            </a:r>
          </a:p>
          <a:p>
            <a:pPr lvl="2"/>
            <a:r>
              <a:rPr lang="en-US" dirty="0"/>
              <a:t>Typical equivalence study</a:t>
            </a:r>
          </a:p>
          <a:p>
            <a:pPr lvl="2"/>
            <a:r>
              <a:rPr lang="en-US" dirty="0"/>
              <a:t>Antibiotics for other bacteria at the discretion of the local investigator, but can’t have activity against Gram-positive cocci</a:t>
            </a:r>
          </a:p>
          <a:p>
            <a:pPr lvl="1"/>
            <a:r>
              <a:rPr lang="en-US" dirty="0"/>
              <a:t>One year follow-up required</a:t>
            </a:r>
          </a:p>
        </p:txBody>
      </p:sp>
    </p:spTree>
    <p:extLst>
      <p:ext uri="{BB962C8B-B14F-4D97-AF65-F5344CB8AC3E}">
        <p14:creationId xmlns:p14="http://schemas.microsoft.com/office/powerpoint/2010/main" val="235001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Septic arthritis</a:t>
            </a:r>
          </a:p>
        </p:txBody>
      </p:sp>
      <p:sp>
        <p:nvSpPr>
          <p:cNvPr id="3" name="Content Placeholder 2"/>
          <p:cNvSpPr>
            <a:spLocks noGrp="1"/>
          </p:cNvSpPr>
          <p:nvPr>
            <p:ph idx="1"/>
          </p:nvPr>
        </p:nvSpPr>
        <p:spPr/>
        <p:txBody>
          <a:bodyPr/>
          <a:lstStyle/>
          <a:p>
            <a:r>
              <a:rPr lang="en-US" dirty="0"/>
              <a:t>Native joint</a:t>
            </a:r>
          </a:p>
          <a:p>
            <a:pPr lvl="1"/>
            <a:r>
              <a:rPr lang="en-US" dirty="0"/>
              <a:t>Severe sepsis unusual</a:t>
            </a:r>
          </a:p>
          <a:p>
            <a:r>
              <a:rPr lang="en-US" dirty="0"/>
              <a:t>Prosthetic joint</a:t>
            </a:r>
          </a:p>
          <a:p>
            <a:pPr lvl="1"/>
            <a:r>
              <a:rPr lang="en-US" dirty="0"/>
              <a:t>Severe sepsis extremely rare</a:t>
            </a:r>
          </a:p>
          <a:p>
            <a:pPr lvl="1"/>
            <a:endParaRPr lang="en-US" dirty="0"/>
          </a:p>
          <a:p>
            <a:r>
              <a:rPr lang="en-US" dirty="0"/>
              <a:t>Both with negative cultures more than we like</a:t>
            </a:r>
          </a:p>
        </p:txBody>
      </p:sp>
    </p:spTree>
    <p:extLst>
      <p:ext uri="{BB962C8B-B14F-4D97-AF65-F5344CB8AC3E}">
        <p14:creationId xmlns:p14="http://schemas.microsoft.com/office/powerpoint/2010/main" val="62238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Septic arthritis</a:t>
            </a:r>
          </a:p>
        </p:txBody>
      </p:sp>
      <p:sp>
        <p:nvSpPr>
          <p:cNvPr id="3" name="Content Placeholder 2"/>
          <p:cNvSpPr>
            <a:spLocks noGrp="1"/>
          </p:cNvSpPr>
          <p:nvPr>
            <p:ph idx="1"/>
          </p:nvPr>
        </p:nvSpPr>
        <p:spPr/>
        <p:txBody>
          <a:bodyPr>
            <a:normAutofit fontScale="92500" lnSpcReduction="10000"/>
          </a:bodyPr>
          <a:lstStyle/>
          <a:p>
            <a:r>
              <a:rPr lang="en-US" dirty="0"/>
              <a:t>Predisposing factors</a:t>
            </a:r>
          </a:p>
          <a:p>
            <a:pPr lvl="1"/>
            <a:r>
              <a:rPr lang="en-US" dirty="0"/>
              <a:t>Age &gt;80 years</a:t>
            </a:r>
          </a:p>
          <a:p>
            <a:pPr lvl="1"/>
            <a:r>
              <a:rPr lang="en-US" dirty="0"/>
              <a:t>Diabetes mellitus</a:t>
            </a:r>
          </a:p>
          <a:p>
            <a:pPr lvl="1"/>
            <a:r>
              <a:rPr lang="en-US" dirty="0"/>
              <a:t>Rheumatoid arthritis</a:t>
            </a:r>
          </a:p>
          <a:p>
            <a:pPr lvl="1"/>
            <a:r>
              <a:rPr lang="en-US" dirty="0"/>
              <a:t>Prosthetic joint</a:t>
            </a:r>
          </a:p>
          <a:p>
            <a:pPr lvl="1"/>
            <a:r>
              <a:rPr lang="en-US" dirty="0"/>
              <a:t>Recent joint surgery</a:t>
            </a:r>
          </a:p>
          <a:p>
            <a:pPr lvl="1"/>
            <a:r>
              <a:rPr lang="en-US" dirty="0"/>
              <a:t>Skin infection</a:t>
            </a:r>
          </a:p>
          <a:p>
            <a:pPr lvl="1"/>
            <a:r>
              <a:rPr lang="en-US" dirty="0"/>
              <a:t>Intravenous drug use</a:t>
            </a:r>
          </a:p>
          <a:p>
            <a:pPr lvl="1"/>
            <a:r>
              <a:rPr lang="en-US" dirty="0"/>
              <a:t>Alcoholism</a:t>
            </a:r>
          </a:p>
          <a:p>
            <a:pPr lvl="1"/>
            <a:r>
              <a:rPr lang="en-US" dirty="0"/>
              <a:t>Intraarticular corticosteroid injection</a:t>
            </a:r>
          </a:p>
        </p:txBody>
      </p:sp>
    </p:spTree>
    <p:extLst>
      <p:ext uri="{BB962C8B-B14F-4D97-AF65-F5344CB8AC3E}">
        <p14:creationId xmlns:p14="http://schemas.microsoft.com/office/powerpoint/2010/main" val="798333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Infections – Pathogenesis</a:t>
            </a:r>
          </a:p>
        </p:txBody>
      </p:sp>
      <p:sp>
        <p:nvSpPr>
          <p:cNvPr id="3" name="Content Placeholder 2"/>
          <p:cNvSpPr>
            <a:spLocks noGrp="1"/>
          </p:cNvSpPr>
          <p:nvPr>
            <p:ph idx="1"/>
          </p:nvPr>
        </p:nvSpPr>
        <p:spPr/>
        <p:txBody>
          <a:bodyPr>
            <a:normAutofit fontScale="92500" lnSpcReduction="10000"/>
          </a:bodyPr>
          <a:lstStyle/>
          <a:p>
            <a:r>
              <a:rPr lang="en-US" dirty="0"/>
              <a:t>Hematogenous spread</a:t>
            </a:r>
          </a:p>
          <a:p>
            <a:pPr lvl="2"/>
            <a:r>
              <a:rPr lang="en-US" dirty="0"/>
              <a:t>No limiting basement layer to synovial tissue</a:t>
            </a:r>
          </a:p>
          <a:p>
            <a:pPr lvl="2"/>
            <a:r>
              <a:rPr lang="en-US" dirty="0"/>
              <a:t>Bacterial quickly get into synovial fluid, causing acute joint inflammation and purulence, marked hyperplasia of the synovium within seven days, release of cytokines and proteases that cause cartilage damage, and pressure necrosis from large synovial effusions</a:t>
            </a:r>
          </a:p>
          <a:p>
            <a:r>
              <a:rPr lang="en-US" dirty="0"/>
              <a:t>Penetrating trauma</a:t>
            </a:r>
          </a:p>
          <a:p>
            <a:r>
              <a:rPr lang="en-US" dirty="0"/>
              <a:t>Inoculation of bacteria during joint surgery</a:t>
            </a:r>
          </a:p>
          <a:p>
            <a:pPr lvl="1"/>
            <a:r>
              <a:rPr lang="en-US" dirty="0"/>
              <a:t>Treat this as another type of disease, i.e., pyogenic arthritis vs. prosthetic joint infection</a:t>
            </a:r>
          </a:p>
        </p:txBody>
      </p:sp>
    </p:spTree>
    <p:extLst>
      <p:ext uri="{BB962C8B-B14F-4D97-AF65-F5344CB8AC3E}">
        <p14:creationId xmlns:p14="http://schemas.microsoft.com/office/powerpoint/2010/main" val="17513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Infections – Microbiology</a:t>
            </a:r>
          </a:p>
        </p:txBody>
      </p:sp>
      <p:sp>
        <p:nvSpPr>
          <p:cNvPr id="3" name="Content Placeholder 2"/>
          <p:cNvSpPr>
            <a:spLocks noGrp="1"/>
          </p:cNvSpPr>
          <p:nvPr>
            <p:ph idx="1"/>
          </p:nvPr>
        </p:nvSpPr>
        <p:spPr/>
        <p:txBody>
          <a:bodyPr/>
          <a:lstStyle/>
          <a:p>
            <a:r>
              <a:rPr lang="en-US" dirty="0"/>
              <a:t>Staphylococcus aureus</a:t>
            </a:r>
          </a:p>
          <a:p>
            <a:r>
              <a:rPr lang="en-US" dirty="0"/>
              <a:t>Various Strep species</a:t>
            </a:r>
          </a:p>
          <a:p>
            <a:r>
              <a:rPr lang="en-US" dirty="0"/>
              <a:t>Neisseria gonorrhoeae</a:t>
            </a:r>
          </a:p>
        </p:txBody>
      </p:sp>
    </p:spTree>
    <p:extLst>
      <p:ext uri="{BB962C8B-B14F-4D97-AF65-F5344CB8AC3E}">
        <p14:creationId xmlns:p14="http://schemas.microsoft.com/office/powerpoint/2010/main" val="264901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Infections – Diagnosis</a:t>
            </a:r>
          </a:p>
        </p:txBody>
      </p:sp>
      <p:sp>
        <p:nvSpPr>
          <p:cNvPr id="3" name="Content Placeholder 2"/>
          <p:cNvSpPr>
            <a:spLocks noGrp="1"/>
          </p:cNvSpPr>
          <p:nvPr>
            <p:ph idx="1"/>
          </p:nvPr>
        </p:nvSpPr>
        <p:spPr/>
        <p:txBody>
          <a:bodyPr>
            <a:normAutofit/>
          </a:bodyPr>
          <a:lstStyle/>
          <a:p>
            <a:r>
              <a:rPr lang="en-US" dirty="0"/>
              <a:t>Get the fluid!</a:t>
            </a:r>
          </a:p>
          <a:p>
            <a:pPr lvl="1"/>
            <a:r>
              <a:rPr lang="en-US" dirty="0"/>
              <a:t>Normal joints contain a small volume of synovial fluid: highly viscous, clear, and acellular</a:t>
            </a:r>
          </a:p>
          <a:p>
            <a:pPr lvl="1"/>
            <a:r>
              <a:rPr lang="en-US" dirty="0"/>
              <a:t>There is </a:t>
            </a:r>
            <a:r>
              <a:rPr lang="en-US" i="1" dirty="0"/>
              <a:t>no</a:t>
            </a:r>
            <a:r>
              <a:rPr lang="en-US" dirty="0"/>
              <a:t> reason to start antibiotics before obtaining fluid</a:t>
            </a:r>
          </a:p>
        </p:txBody>
      </p:sp>
    </p:spTree>
    <p:extLst>
      <p:ext uri="{BB962C8B-B14F-4D97-AF65-F5344CB8AC3E}">
        <p14:creationId xmlns:p14="http://schemas.microsoft.com/office/powerpoint/2010/main" val="165604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Infections – Diagnosis</a:t>
            </a: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a:t>Crystals</a:t>
            </a:r>
          </a:p>
          <a:p>
            <a:pPr lvl="1"/>
            <a:r>
              <a:rPr lang="en-US" dirty="0"/>
              <a:t>Gram stain sensitivity 29 to 50%</a:t>
            </a:r>
          </a:p>
          <a:p>
            <a:pPr lvl="1"/>
            <a:r>
              <a:rPr lang="en-US" dirty="0"/>
              <a:t>Crystals </a:t>
            </a:r>
          </a:p>
          <a:p>
            <a:pPr lvl="2"/>
            <a:r>
              <a:rPr lang="en-US" dirty="0"/>
              <a:t>Use a polarizing microscope</a:t>
            </a:r>
          </a:p>
          <a:p>
            <a:pPr lvl="3"/>
            <a:r>
              <a:rPr lang="en-US" dirty="0"/>
              <a:t>Uric acid (gout): brightly birefringent and needle-shaped</a:t>
            </a:r>
          </a:p>
          <a:p>
            <a:pPr lvl="3"/>
            <a:r>
              <a:rPr lang="en-US" dirty="0"/>
              <a:t>Calcium pyrophosphate (</a:t>
            </a:r>
            <a:r>
              <a:rPr lang="en-US" dirty="0" err="1"/>
              <a:t>pseudogout</a:t>
            </a:r>
            <a:r>
              <a:rPr lang="en-US" dirty="0"/>
              <a:t>): moderately birefringent and either rhomboidal or rectangular</a:t>
            </a:r>
          </a:p>
          <a:p>
            <a:pPr lvl="1"/>
            <a:r>
              <a:rPr lang="en-US" dirty="0"/>
              <a:t>White blood cells &gt;2000, &gt;20,000, &gt;50,000</a:t>
            </a:r>
          </a:p>
          <a:p>
            <a:pPr lvl="2"/>
            <a:r>
              <a:rPr lang="en-US" dirty="0"/>
              <a:t>Septic, crystal, acute rheumatoid, lupus, or Lyme</a:t>
            </a:r>
          </a:p>
          <a:p>
            <a:pPr lvl="2"/>
            <a:r>
              <a:rPr lang="en-US" dirty="0"/>
              <a:t>But a clinical diagnosis can easily be made</a:t>
            </a:r>
          </a:p>
          <a:p>
            <a:pPr lvl="1"/>
            <a:r>
              <a:rPr lang="en-US" dirty="0"/>
              <a:t>Glucose and protein are not particularly helpful</a:t>
            </a:r>
          </a:p>
          <a:p>
            <a:endParaRPr lang="en-US" dirty="0"/>
          </a:p>
        </p:txBody>
      </p:sp>
    </p:spTree>
    <p:extLst>
      <p:ext uri="{BB962C8B-B14F-4D97-AF65-F5344CB8AC3E}">
        <p14:creationId xmlns:p14="http://schemas.microsoft.com/office/powerpoint/2010/main" val="270958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Organism?</a:t>
            </a:r>
          </a:p>
        </p:txBody>
      </p:sp>
    </p:spTree>
    <p:extLst>
      <p:ext uri="{BB962C8B-B14F-4D97-AF65-F5344CB8AC3E}">
        <p14:creationId xmlns:p14="http://schemas.microsoft.com/office/powerpoint/2010/main" val="3170313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Organism?</a:t>
            </a:r>
          </a:p>
          <a:p>
            <a:pPr lvl="1"/>
            <a:r>
              <a:rPr lang="en-US" dirty="0"/>
              <a:t>Staphylococcus </a:t>
            </a:r>
            <a:r>
              <a:rPr lang="en-US" dirty="0" err="1"/>
              <a:t>aureus</a:t>
            </a:r>
            <a:endParaRPr lang="en-US" dirty="0"/>
          </a:p>
        </p:txBody>
      </p:sp>
    </p:spTree>
    <p:extLst>
      <p:ext uri="{BB962C8B-B14F-4D97-AF65-F5344CB8AC3E}">
        <p14:creationId xmlns:p14="http://schemas.microsoft.com/office/powerpoint/2010/main" val="169447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Now, the tougher question:</a:t>
            </a:r>
          </a:p>
        </p:txBody>
      </p:sp>
    </p:spTree>
    <p:extLst>
      <p:ext uri="{BB962C8B-B14F-4D97-AF65-F5344CB8AC3E}">
        <p14:creationId xmlns:p14="http://schemas.microsoft.com/office/powerpoint/2010/main" val="142774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Complaint</a:t>
            </a:r>
          </a:p>
        </p:txBody>
      </p:sp>
      <p:sp>
        <p:nvSpPr>
          <p:cNvPr id="3" name="Content Placeholder 2"/>
          <p:cNvSpPr>
            <a:spLocks noGrp="1"/>
          </p:cNvSpPr>
          <p:nvPr>
            <p:ph idx="1"/>
          </p:nvPr>
        </p:nvSpPr>
        <p:spPr/>
        <p:txBody>
          <a:bodyPr/>
          <a:lstStyle/>
          <a:p>
            <a:r>
              <a:rPr lang="en-US" dirty="0"/>
              <a:t>16M with obvious sepsis from a wound on his foot</a:t>
            </a:r>
          </a:p>
        </p:txBody>
      </p:sp>
    </p:spTree>
    <p:extLst>
      <p:ext uri="{BB962C8B-B14F-4D97-AF65-F5344CB8AC3E}">
        <p14:creationId xmlns:p14="http://schemas.microsoft.com/office/powerpoint/2010/main" val="574453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Now, the tougher question:</a:t>
            </a:r>
          </a:p>
          <a:p>
            <a:pPr lvl="1"/>
            <a:r>
              <a:rPr lang="en-US" dirty="0"/>
              <a:t>How did this cause the Great Depression?</a:t>
            </a:r>
          </a:p>
        </p:txBody>
      </p:sp>
    </p:spTree>
    <p:extLst>
      <p:ext uri="{BB962C8B-B14F-4D97-AF65-F5344CB8AC3E}">
        <p14:creationId xmlns:p14="http://schemas.microsoft.com/office/powerpoint/2010/main" val="807796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Or… </a:t>
            </a:r>
          </a:p>
          <a:p>
            <a:pPr lvl="1"/>
            <a:r>
              <a:rPr lang="en-US" dirty="0"/>
              <a:t>Who is the patient?</a:t>
            </a:r>
          </a:p>
        </p:txBody>
      </p:sp>
    </p:spTree>
    <p:extLst>
      <p:ext uri="{BB962C8B-B14F-4D97-AF65-F5344CB8AC3E}">
        <p14:creationId xmlns:p14="http://schemas.microsoft.com/office/powerpoint/2010/main" val="350037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sz="half" idx="1"/>
          </p:nvPr>
        </p:nvSpPr>
        <p:spPr/>
        <p:txBody>
          <a:bodyPr/>
          <a:lstStyle/>
          <a:p>
            <a:r>
              <a:rPr lang="en-US" dirty="0"/>
              <a:t>At a summer job working on a tobacco farm, age 15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7147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312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sz="half" idx="1"/>
          </p:nvPr>
        </p:nvSpPr>
        <p:spPr>
          <a:xfrm>
            <a:off x="457200" y="1600200"/>
            <a:ext cx="3810000" cy="4525963"/>
          </a:xfrm>
        </p:spPr>
        <p:txBody>
          <a:bodyPr/>
          <a:lstStyle/>
          <a:p>
            <a:r>
              <a:rPr lang="en-US" dirty="0"/>
              <a:t>Family photo (patient at upper left)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455592" cy="465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334000" y="1143000"/>
            <a:ext cx="152400" cy="9067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603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23" t="8195" r="7246" b="7760"/>
          <a:stretch/>
        </p:blipFill>
        <p:spPr bwMode="auto">
          <a:xfrm>
            <a:off x="1333500" y="1417638"/>
            <a:ext cx="6477000" cy="503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685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Patient</a:t>
            </a:r>
          </a:p>
        </p:txBody>
      </p:sp>
      <p:sp>
        <p:nvSpPr>
          <p:cNvPr id="3" name="Content Placeholder 2"/>
          <p:cNvSpPr>
            <a:spLocks noGrp="1"/>
          </p:cNvSpPr>
          <p:nvPr>
            <p:ph idx="1"/>
          </p:nvPr>
        </p:nvSpPr>
        <p:spPr/>
        <p:txBody>
          <a:bodyPr/>
          <a:lstStyle/>
          <a:p>
            <a:r>
              <a:rPr lang="en-US" dirty="0"/>
              <a:t>July 1924</a:t>
            </a:r>
          </a:p>
          <a:p>
            <a:r>
              <a:rPr lang="en-US" dirty="0"/>
              <a:t>No antibiotics</a:t>
            </a:r>
          </a:p>
        </p:txBody>
      </p:sp>
    </p:spTree>
    <p:extLst>
      <p:ext uri="{BB962C8B-B14F-4D97-AF65-F5344CB8AC3E}">
        <p14:creationId xmlns:p14="http://schemas.microsoft.com/office/powerpoint/2010/main" val="3454651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533" t="13318" r="6521" b="5244"/>
          <a:stretch/>
        </p:blipFill>
        <p:spPr bwMode="auto">
          <a:xfrm>
            <a:off x="-16766" y="0"/>
            <a:ext cx="91607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766" y="1143000"/>
            <a:ext cx="1540766"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6802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534" t="13318" r="41235" b="37884"/>
          <a:stretch/>
        </p:blipFill>
        <p:spPr bwMode="auto">
          <a:xfrm>
            <a:off x="-24386" y="22860"/>
            <a:ext cx="9153563" cy="683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511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 by Calvin Coolidge</a:t>
            </a:r>
          </a:p>
        </p:txBody>
      </p:sp>
      <p:sp>
        <p:nvSpPr>
          <p:cNvPr id="3" name="Content Placeholder 2"/>
          <p:cNvSpPr>
            <a:spLocks noGrp="1"/>
          </p:cNvSpPr>
          <p:nvPr>
            <p:ph idx="1"/>
          </p:nvPr>
        </p:nvSpPr>
        <p:spPr/>
        <p:txBody>
          <a:bodyPr/>
          <a:lstStyle/>
          <a:p>
            <a:r>
              <a:rPr lang="en-US" dirty="0"/>
              <a:t>"When he [Calvin Jr.] died, the power and the glory of the Presidency went with him.”</a:t>
            </a:r>
          </a:p>
          <a:p>
            <a:pPr lvl="1"/>
            <a:r>
              <a:rPr lang="en-US" dirty="0"/>
              <a:t>Calvin Coolidge, autobiography, 1931</a:t>
            </a:r>
          </a:p>
          <a:p>
            <a:endParaRPr lang="en-US" dirty="0"/>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520" y="3276600"/>
            <a:ext cx="4800600" cy="294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58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 by Calvin Coolidge</a:t>
            </a:r>
          </a:p>
        </p:txBody>
      </p:sp>
      <p:sp>
        <p:nvSpPr>
          <p:cNvPr id="3" name="Content Placeholder 2"/>
          <p:cNvSpPr>
            <a:spLocks noGrp="1"/>
          </p:cNvSpPr>
          <p:nvPr>
            <p:ph idx="1"/>
          </p:nvPr>
        </p:nvSpPr>
        <p:spPr/>
        <p:txBody>
          <a:bodyPr/>
          <a:lstStyle/>
          <a:p>
            <a:r>
              <a:rPr lang="en-US" dirty="0"/>
              <a:t>"I do not choose to run for president in 1928.“</a:t>
            </a:r>
          </a:p>
          <a:p>
            <a:pPr lvl="1"/>
            <a:endParaRPr lang="en-US" dirty="0"/>
          </a:p>
          <a:p>
            <a:pPr lvl="1"/>
            <a:r>
              <a:rPr lang="en-US" dirty="0"/>
              <a:t>Calvin Coolidge, August 2, 1927</a:t>
            </a:r>
          </a:p>
        </p:txBody>
      </p:sp>
    </p:spTree>
    <p:extLst>
      <p:ext uri="{BB962C8B-B14F-4D97-AF65-F5344CB8AC3E}">
        <p14:creationId xmlns:p14="http://schemas.microsoft.com/office/powerpoint/2010/main" val="201442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a:t>
            </a:r>
          </a:p>
        </p:txBody>
      </p:sp>
      <p:sp>
        <p:nvSpPr>
          <p:cNvPr id="3" name="Content Placeholder 2"/>
          <p:cNvSpPr>
            <a:spLocks noGrp="1"/>
          </p:cNvSpPr>
          <p:nvPr>
            <p:ph idx="1"/>
          </p:nvPr>
        </p:nvSpPr>
        <p:spPr/>
        <p:txBody>
          <a:bodyPr/>
          <a:lstStyle/>
          <a:p>
            <a:r>
              <a:rPr lang="en-US" dirty="0"/>
              <a:t>Had been playing tennis – without socks – six days prior to presentation</a:t>
            </a:r>
          </a:p>
          <a:p>
            <a:r>
              <a:rPr lang="en-US" dirty="0"/>
              <a:t>Developed a small blister on his right foot</a:t>
            </a:r>
          </a:p>
          <a:p>
            <a:r>
              <a:rPr lang="en-US" dirty="0"/>
              <a:t>It became painful one day before presentation</a:t>
            </a:r>
          </a:p>
          <a:p>
            <a:pPr lvl="1"/>
            <a:r>
              <a:rPr lang="en-US" dirty="0"/>
              <a:t>accompanied by fever and severe body pain</a:t>
            </a:r>
          </a:p>
          <a:p>
            <a:pPr lvl="1"/>
            <a:r>
              <a:rPr lang="en-US" dirty="0"/>
              <a:t>appendicitis was even considered a possibility by the first physician who evaluated him</a:t>
            </a:r>
          </a:p>
        </p:txBody>
      </p:sp>
    </p:spTree>
    <p:extLst>
      <p:ext uri="{BB962C8B-B14F-4D97-AF65-F5344CB8AC3E}">
        <p14:creationId xmlns:p14="http://schemas.microsoft.com/office/powerpoint/2010/main" val="4095253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 by Calvin Coolidge</a:t>
            </a:r>
          </a:p>
        </p:txBody>
      </p:sp>
      <p:sp>
        <p:nvSpPr>
          <p:cNvPr id="3" name="Content Placeholder 2"/>
          <p:cNvSpPr>
            <a:spLocks noGrp="1"/>
          </p:cNvSpPr>
          <p:nvPr>
            <p:ph idx="1"/>
          </p:nvPr>
        </p:nvSpPr>
        <p:spPr/>
        <p:txBody>
          <a:bodyPr/>
          <a:lstStyle/>
          <a:p>
            <a:r>
              <a:rPr lang="en-US" dirty="0"/>
              <a:t>“You lose.”</a:t>
            </a:r>
          </a:p>
        </p:txBody>
      </p:sp>
    </p:spTree>
    <p:extLst>
      <p:ext uri="{BB962C8B-B14F-4D97-AF65-F5344CB8AC3E}">
        <p14:creationId xmlns:p14="http://schemas.microsoft.com/office/powerpoint/2010/main" val="1395745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 by Calvin Coolidge</a:t>
            </a:r>
          </a:p>
        </p:txBody>
      </p:sp>
      <p:sp>
        <p:nvSpPr>
          <p:cNvPr id="3" name="Content Placeholder 2"/>
          <p:cNvSpPr>
            <a:spLocks noGrp="1"/>
          </p:cNvSpPr>
          <p:nvPr>
            <p:ph idx="1"/>
          </p:nvPr>
        </p:nvSpPr>
        <p:spPr/>
        <p:txBody>
          <a:bodyPr/>
          <a:lstStyle/>
          <a:p>
            <a:r>
              <a:rPr lang="en-US" dirty="0"/>
              <a:t>“You lose.”</a:t>
            </a:r>
          </a:p>
          <a:p>
            <a:pPr lvl="1"/>
            <a:r>
              <a:rPr lang="en-US" dirty="0"/>
              <a:t>He never said it.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50" t="9252" r="61172" b="3366"/>
          <a:stretch/>
        </p:blipFill>
        <p:spPr bwMode="auto">
          <a:xfrm>
            <a:off x="4038600" y="1280160"/>
            <a:ext cx="4800600" cy="540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800600" y="3276600"/>
            <a:ext cx="3124200" cy="2590800"/>
          </a:xfrm>
          <a:prstGeom prst="round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10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p:txBody>
          <a:bodyPr>
            <a:normAutofit fontScale="77500" lnSpcReduction="20000"/>
          </a:bodyPr>
          <a:lstStyle/>
          <a:p>
            <a:r>
              <a:rPr lang="en-US" dirty="0"/>
              <a:t>August 3, 1923: Calvin Coolidge Sr. becomes president after the death of Warren Harding</a:t>
            </a:r>
          </a:p>
          <a:p>
            <a:pPr lvl="8"/>
            <a:endParaRPr lang="en-US" dirty="0"/>
          </a:p>
          <a:p>
            <a:r>
              <a:rPr lang="en-US" dirty="0"/>
              <a:t>July 7, 1924: Calvin Coolidge Jr. dies</a:t>
            </a:r>
          </a:p>
          <a:p>
            <a:pPr lvl="8"/>
            <a:endParaRPr lang="en-US" dirty="0"/>
          </a:p>
          <a:p>
            <a:r>
              <a:rPr lang="en-US" dirty="0"/>
              <a:t>August 2, 1927: Calvin Coolidge Sr. chooses not to run</a:t>
            </a:r>
          </a:p>
          <a:p>
            <a:pPr lvl="8"/>
            <a:endParaRPr lang="en-US" dirty="0"/>
          </a:p>
          <a:p>
            <a:r>
              <a:rPr lang="en-US" dirty="0"/>
              <a:t>November 6, 1928: Herbert Hoover elected</a:t>
            </a:r>
          </a:p>
          <a:p>
            <a:pPr lvl="8"/>
            <a:endParaRPr lang="en-US" dirty="0"/>
          </a:p>
          <a:p>
            <a:r>
              <a:rPr lang="en-US" dirty="0"/>
              <a:t>March 4, 1929: Herbert Hoover inaugurated</a:t>
            </a:r>
          </a:p>
          <a:p>
            <a:pPr lvl="8"/>
            <a:endParaRPr lang="en-US" dirty="0"/>
          </a:p>
          <a:p>
            <a:r>
              <a:rPr lang="en-US" dirty="0"/>
              <a:t>September 3, 1929: Dow Jones = 381.17</a:t>
            </a:r>
          </a:p>
          <a:p>
            <a:pPr lvl="8"/>
            <a:endParaRPr lang="en-US" dirty="0"/>
          </a:p>
          <a:p>
            <a:r>
              <a:rPr lang="en-US" dirty="0"/>
              <a:t>July 8, 1932: Dow Jones = 41.22</a:t>
            </a:r>
          </a:p>
          <a:p>
            <a:endParaRPr lang="en-US" dirty="0"/>
          </a:p>
        </p:txBody>
      </p:sp>
    </p:spTree>
    <p:extLst>
      <p:ext uri="{BB962C8B-B14F-4D97-AF65-F5344CB8AC3E}">
        <p14:creationId xmlns:p14="http://schemas.microsoft.com/office/powerpoint/2010/main" val="808645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And That… Is How Osteomyelitis Caused the Great Depression</a:t>
            </a:r>
          </a:p>
        </p:txBody>
      </p:sp>
      <p:sp>
        <p:nvSpPr>
          <p:cNvPr id="3" name="Content Placeholder 2"/>
          <p:cNvSpPr>
            <a:spLocks noGrp="1"/>
          </p:cNvSpPr>
          <p:nvPr>
            <p:ph idx="1"/>
          </p:nvPr>
        </p:nvSpPr>
        <p:spPr>
          <a:xfrm>
            <a:off x="457200" y="3581401"/>
            <a:ext cx="8229600" cy="31242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14600"/>
            <a:ext cx="38100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25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Citations</a:t>
            </a:r>
          </a:p>
        </p:txBody>
      </p:sp>
      <p:sp>
        <p:nvSpPr>
          <p:cNvPr id="3" name="Content Placeholder 2"/>
          <p:cNvSpPr>
            <a:spLocks noGrp="1"/>
          </p:cNvSpPr>
          <p:nvPr>
            <p:ph idx="1"/>
          </p:nvPr>
        </p:nvSpPr>
        <p:spPr>
          <a:xfrm>
            <a:off x="457200" y="1143000"/>
            <a:ext cx="8229600" cy="5334000"/>
          </a:xfrm>
        </p:spPr>
        <p:txBody>
          <a:bodyPr>
            <a:noAutofit/>
          </a:bodyPr>
          <a:lstStyle/>
          <a:p>
            <a:pPr marL="0" indent="0">
              <a:buNone/>
            </a:pPr>
            <a:r>
              <a:rPr lang="en-US" sz="1200" dirty="0"/>
              <a:t>F.A. </a:t>
            </a:r>
            <a:r>
              <a:rPr lang="en-US" sz="1200" dirty="0" err="1"/>
              <a:t>Waldvogel</a:t>
            </a:r>
            <a:r>
              <a:rPr lang="en-US" sz="1200" dirty="0"/>
              <a:t> et al.  Osteomyelitis: a review of clinical features, therapeutic considerations and unusual aspects. New England Journal of Medicine.  1970;282:198-206, 260-266, and 316-322.  (PMID 4902833, 4903106, and 4987436, </a:t>
            </a:r>
            <a:r>
              <a:rPr lang="en-US" sz="1200" dirty="0" err="1"/>
              <a:t>doi</a:t>
            </a:r>
            <a:r>
              <a:rPr lang="en-US" sz="1200" dirty="0"/>
              <a:t> 10.1056/NEJM197001222820406, 10.1056/NEJM197001292820507, and 10.1056/NEJM197002052820606)</a:t>
            </a:r>
          </a:p>
          <a:p>
            <a:pPr marL="3657600" lvl="8" indent="0">
              <a:buNone/>
            </a:pPr>
            <a:endParaRPr lang="en-US" sz="1200" dirty="0"/>
          </a:p>
          <a:p>
            <a:pPr marL="0" indent="0">
              <a:buNone/>
            </a:pPr>
            <a:r>
              <a:rPr lang="en-US" sz="1200" dirty="0"/>
              <a:t>V.L. Lewis Jr. et al.  The diagnosis of osteomyelitis in patients with pressure sores.  Plastic and Reconstructive Surgery.  1988; 81:229-232.  (PMID 3336654, </a:t>
            </a:r>
            <a:r>
              <a:rPr lang="en-US" sz="1200" dirty="0" err="1"/>
              <a:t>doi</a:t>
            </a:r>
            <a:r>
              <a:rPr lang="en-US" sz="1200" dirty="0"/>
              <a:t> 10.1097/00006534-198802000-00016)</a:t>
            </a:r>
          </a:p>
          <a:p>
            <a:pPr marL="3657600" lvl="8" indent="0">
              <a:buNone/>
            </a:pPr>
            <a:endParaRPr lang="en-US" sz="1200" dirty="0"/>
          </a:p>
          <a:p>
            <a:pPr marL="0" indent="0">
              <a:buNone/>
            </a:pPr>
            <a:r>
              <a:rPr lang="en-US" sz="1200" dirty="0"/>
              <a:t>H.-K. Li et al.  Oral versus Intravenous Antibiotics for Bone and Joint Infection.  New England Journal of Medicine.  January 31, 2019.  380:425-436. (PMID 30699315  </a:t>
            </a:r>
            <a:r>
              <a:rPr lang="en-US" sz="1200" dirty="0" err="1"/>
              <a:t>doi</a:t>
            </a:r>
            <a:r>
              <a:rPr lang="en-US" sz="1200" dirty="0"/>
              <a:t> 10.1056/NEJMoa1710926)</a:t>
            </a:r>
          </a:p>
          <a:p>
            <a:pPr marL="3657600" lvl="8" indent="0">
              <a:buNone/>
            </a:pPr>
            <a:endParaRPr lang="en-US" sz="1200" dirty="0"/>
          </a:p>
          <a:p>
            <a:pPr marL="0" indent="0">
              <a:buNone/>
            </a:pPr>
            <a:r>
              <a:rPr lang="en-US" sz="1200" dirty="0"/>
              <a:t>D. Wong et al.  Osteomyelitis Complicating Sacral Pressure Ulcers: Whether or Not to Treat With Antibiotic Therapy.  Clinical Infectious Diseases.  January 15, 2019.  68:338-342. (PMID 29986022, </a:t>
            </a:r>
            <a:r>
              <a:rPr lang="en-US" sz="1200" dirty="0" err="1"/>
              <a:t>doi</a:t>
            </a:r>
            <a:r>
              <a:rPr lang="en-US" sz="1200" dirty="0"/>
              <a:t> 10.1093/</a:t>
            </a:r>
            <a:r>
              <a:rPr lang="en-US" sz="1200" dirty="0" err="1"/>
              <a:t>cid</a:t>
            </a:r>
            <a:r>
              <a:rPr lang="en-US" sz="1200" dirty="0"/>
              <a:t>/ciy559)</a:t>
            </a:r>
          </a:p>
          <a:p>
            <a:pPr marL="3657600" lvl="8" indent="0">
              <a:buNone/>
            </a:pPr>
            <a:endParaRPr lang="en-US" sz="1200" dirty="0"/>
          </a:p>
          <a:p>
            <a:pPr marL="0" indent="0">
              <a:buNone/>
            </a:pPr>
            <a:r>
              <a:rPr lang="en-US" sz="1200" dirty="0"/>
              <a:t>N.W. Cortés-Penfield.  The History of Antibiotic Treatment of Osteomyelitis.  Open Forum Infectious Diseases. May 2019. 6:ofz181.  (PMID 31123692, </a:t>
            </a:r>
            <a:r>
              <a:rPr lang="en-US" sz="1200" dirty="0" err="1"/>
              <a:t>doi</a:t>
            </a:r>
            <a:r>
              <a:rPr lang="en-US" sz="1200" dirty="0"/>
              <a:t> 10.1093/</a:t>
            </a:r>
            <a:r>
              <a:rPr lang="en-US" sz="1200" dirty="0" err="1"/>
              <a:t>ofid</a:t>
            </a:r>
            <a:r>
              <a:rPr lang="en-US" sz="1200" dirty="0"/>
              <a:t>/ofz181)</a:t>
            </a:r>
          </a:p>
          <a:p>
            <a:pPr marL="0" indent="0">
              <a:buNone/>
            </a:pPr>
            <a:endParaRPr lang="en-US" sz="1200" dirty="0"/>
          </a:p>
          <a:p>
            <a:pPr marL="0" indent="0">
              <a:buNone/>
            </a:pPr>
            <a:r>
              <a:rPr lang="en-US" sz="1200" dirty="0"/>
              <a:t>M.C. Fisher et al.  Sneakers as a source of Pseudomonas aeruginosa in children with osteomyelitis following puncture wounds.</a:t>
            </a:r>
            <a:r>
              <a:rPr lang="pt-BR" sz="1200" dirty="0"/>
              <a:t> J Pediatrics. April 1985. 106:607-609.  (PMID 3920373,  doi 10.1016/s0022-3476(85)80082-2)</a:t>
            </a:r>
            <a:endParaRPr lang="en-US" sz="1200" dirty="0"/>
          </a:p>
          <a:p>
            <a:pPr marL="3657600" lvl="8" indent="0">
              <a:buNone/>
            </a:pPr>
            <a:endParaRPr lang="en-US" sz="1200" dirty="0"/>
          </a:p>
          <a:p>
            <a:pPr marL="0" indent="0">
              <a:buNone/>
            </a:pPr>
            <a:r>
              <a:rPr lang="en-US" sz="1200" dirty="0"/>
              <a:t>President’s Son, Calvin Jr., 16, Dies as Parents Watch.  New York Times.  July 8, 1924.  78:1-8.</a:t>
            </a:r>
          </a:p>
          <a:p>
            <a:pPr marL="3657600" lvl="8" indent="0">
              <a:buNone/>
            </a:pPr>
            <a:endParaRPr lang="en-US" sz="1200" dirty="0"/>
          </a:p>
          <a:p>
            <a:pPr marL="0" indent="0">
              <a:buNone/>
            </a:pPr>
            <a:r>
              <a:rPr lang="en-US" sz="1200" dirty="0"/>
              <a:t>Coolidge for a New Arms Conference; Demands Constructive Federal Thrift; Favors Participation in German Loan.  New York Times.  April 23, 1924. 78:1-2.</a:t>
            </a:r>
          </a:p>
          <a:p>
            <a:pPr marL="3657600" lvl="8" indent="0">
              <a:buNone/>
            </a:pPr>
            <a:endParaRPr lang="en-US" sz="1200" dirty="0"/>
          </a:p>
          <a:p>
            <a:pPr marL="0" indent="0">
              <a:buNone/>
            </a:pPr>
            <a:r>
              <a:rPr lang="en-US" sz="1200" dirty="0"/>
              <a:t>C. Coolidge.  The Autobiography of Calvin Coolidge.  Cosmopolitan Book Corporation.  1929:190.</a:t>
            </a:r>
          </a:p>
        </p:txBody>
      </p:sp>
    </p:spTree>
    <p:extLst>
      <p:ext uri="{BB962C8B-B14F-4D97-AF65-F5344CB8AC3E}">
        <p14:creationId xmlns:p14="http://schemas.microsoft.com/office/powerpoint/2010/main" val="215464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PMH, Meds, FH, SH</a:t>
            </a:r>
          </a:p>
        </p:txBody>
      </p:sp>
      <p:sp>
        <p:nvSpPr>
          <p:cNvPr id="3" name="Content Placeholder 2"/>
          <p:cNvSpPr>
            <a:spLocks noGrp="1"/>
          </p:cNvSpPr>
          <p:nvPr>
            <p:ph idx="1"/>
          </p:nvPr>
        </p:nvSpPr>
        <p:spPr/>
        <p:txBody>
          <a:bodyPr>
            <a:normAutofit fontScale="85000" lnSpcReduction="10000"/>
          </a:bodyPr>
          <a:lstStyle/>
          <a:p>
            <a:r>
              <a:rPr lang="en-US" dirty="0"/>
              <a:t>No medical problems</a:t>
            </a:r>
          </a:p>
          <a:p>
            <a:r>
              <a:rPr lang="en-US" dirty="0"/>
              <a:t>No meds</a:t>
            </a:r>
          </a:p>
          <a:p>
            <a:r>
              <a:rPr lang="en-US" dirty="0"/>
              <a:t>Nobody else sick in the family</a:t>
            </a:r>
          </a:p>
          <a:p>
            <a:r>
              <a:rPr lang="en-US" dirty="0"/>
              <a:t>Living with his parents and 18 year old brother</a:t>
            </a:r>
          </a:p>
          <a:p>
            <a:pPr lvl="1"/>
            <a:r>
              <a:rPr lang="en-US" dirty="0"/>
              <a:t>Had been at a boarding school until about a month before the onset of illness</a:t>
            </a:r>
          </a:p>
          <a:p>
            <a:r>
              <a:rPr lang="en-US" dirty="0"/>
              <a:t>No smoking, alcohol, or drugs</a:t>
            </a:r>
          </a:p>
          <a:p>
            <a:r>
              <a:rPr lang="en-US" dirty="0"/>
              <a:t>One dog</a:t>
            </a:r>
          </a:p>
          <a:p>
            <a:r>
              <a:rPr lang="en-US" dirty="0"/>
              <a:t>No unusual hobbies</a:t>
            </a:r>
          </a:p>
          <a:p>
            <a:r>
              <a:rPr lang="en-US" dirty="0"/>
              <a:t>Family situation allows for best medical care available</a:t>
            </a:r>
          </a:p>
        </p:txBody>
      </p:sp>
    </p:spTree>
    <p:extLst>
      <p:ext uri="{BB962C8B-B14F-4D97-AF65-F5344CB8AC3E}">
        <p14:creationId xmlns:p14="http://schemas.microsoft.com/office/powerpoint/2010/main" val="32796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sp>
        <p:nvSpPr>
          <p:cNvPr id="3" name="Content Placeholder 2"/>
          <p:cNvSpPr>
            <a:spLocks noGrp="1"/>
          </p:cNvSpPr>
          <p:nvPr>
            <p:ph idx="1"/>
          </p:nvPr>
        </p:nvSpPr>
        <p:spPr/>
        <p:txBody>
          <a:bodyPr/>
          <a:lstStyle/>
          <a:p>
            <a:r>
              <a:rPr lang="en-US" dirty="0"/>
              <a:t>High fever (104-105), in pain</a:t>
            </a:r>
          </a:p>
          <a:p>
            <a:r>
              <a:rPr lang="en-US" dirty="0"/>
              <a:t>Benign abdomen</a:t>
            </a:r>
          </a:p>
          <a:p>
            <a:r>
              <a:rPr lang="en-US" dirty="0"/>
              <a:t>Remainder of physical exam normal</a:t>
            </a:r>
          </a:p>
          <a:p>
            <a:r>
              <a:rPr lang="en-US" dirty="0"/>
              <a:t>Small but inflamed and infected blister on the right foot</a:t>
            </a:r>
          </a:p>
          <a:p>
            <a:pPr marL="457200" lvl="1" indent="0">
              <a:buNone/>
            </a:pPr>
            <a:r>
              <a:rPr lang="en-US" dirty="0"/>
              <a:t>	(no photos available)</a:t>
            </a:r>
          </a:p>
        </p:txBody>
      </p:sp>
    </p:spTree>
    <p:extLst>
      <p:ext uri="{BB962C8B-B14F-4D97-AF65-F5344CB8AC3E}">
        <p14:creationId xmlns:p14="http://schemas.microsoft.com/office/powerpoint/2010/main" val="287560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What do you want to do?</a:t>
            </a:r>
          </a:p>
        </p:txBody>
      </p:sp>
    </p:spTree>
    <p:extLst>
      <p:ext uri="{BB962C8B-B14F-4D97-AF65-F5344CB8AC3E}">
        <p14:creationId xmlns:p14="http://schemas.microsoft.com/office/powerpoint/2010/main" val="112291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 and Imaging</a:t>
            </a:r>
          </a:p>
        </p:txBody>
      </p:sp>
      <p:sp>
        <p:nvSpPr>
          <p:cNvPr id="3" name="Content Placeholder 2"/>
          <p:cNvSpPr>
            <a:spLocks noGrp="1"/>
          </p:cNvSpPr>
          <p:nvPr>
            <p:ph idx="1"/>
          </p:nvPr>
        </p:nvSpPr>
        <p:spPr/>
        <p:txBody>
          <a:bodyPr/>
          <a:lstStyle/>
          <a:p>
            <a:r>
              <a:rPr lang="en-US" dirty="0"/>
              <a:t>Not available</a:t>
            </a:r>
          </a:p>
        </p:txBody>
      </p:sp>
    </p:spTree>
    <p:extLst>
      <p:ext uri="{BB962C8B-B14F-4D97-AF65-F5344CB8AC3E}">
        <p14:creationId xmlns:p14="http://schemas.microsoft.com/office/powerpoint/2010/main" val="2141650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4204</TotalTime>
  <Words>2003</Words>
  <Application>Microsoft Office PowerPoint</Application>
  <PresentationFormat>On-screen Show (4:3)</PresentationFormat>
  <Paragraphs>295</Paragraphs>
  <Slides>54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How Osteomyelitis Caused the Great Depression</vt:lpstr>
      <vt:lpstr>How We Got From This…</vt:lpstr>
      <vt:lpstr>Case Presentation</vt:lpstr>
      <vt:lpstr>Chief Complaint</vt:lpstr>
      <vt:lpstr>HPI</vt:lpstr>
      <vt:lpstr>PMH, Meds, FH, SH</vt:lpstr>
      <vt:lpstr>Physical exam</vt:lpstr>
      <vt:lpstr>PowerPoint Presentation</vt:lpstr>
      <vt:lpstr>Labs and Imaging</vt:lpstr>
      <vt:lpstr>PowerPoint Presentation</vt:lpstr>
      <vt:lpstr>Medical Evaluation and Course</vt:lpstr>
      <vt:lpstr>POD #1</vt:lpstr>
      <vt:lpstr>PowerPoint Presentation</vt:lpstr>
      <vt:lpstr>PowerPoint Presentation</vt:lpstr>
      <vt:lpstr>Osteomyelitis</vt:lpstr>
      <vt:lpstr>Acute Hematogenous (Long Bone) Osteomyelitis</vt:lpstr>
      <vt:lpstr>Acute Hematogenous Osteomyelitis</vt:lpstr>
      <vt:lpstr>Acute Hematogenous Osteomyelitis</vt:lpstr>
      <vt:lpstr>Acute Hematogenous (Vertebral) Osteomyelitis</vt:lpstr>
      <vt:lpstr>Acute Hematogenous Osteomyelitis</vt:lpstr>
      <vt:lpstr>Acute Penetrating Osteomyelitis</vt:lpstr>
      <vt:lpstr>Subacute “penetrating” osteomyelitis</vt:lpstr>
      <vt:lpstr>Duration of Antibiotic Treatment</vt:lpstr>
      <vt:lpstr>Oral vs. Intravenous Antibiotics</vt:lpstr>
      <vt:lpstr>Oral vs. Intravenous Antibiotics</vt:lpstr>
      <vt:lpstr>Oral vs. Intravenous Antibiotics</vt:lpstr>
      <vt:lpstr>Chronic Osteomyelitis</vt:lpstr>
      <vt:lpstr>Osteomyelitis – Miscellaneous</vt:lpstr>
      <vt:lpstr>Osteomyelitis</vt:lpstr>
      <vt:lpstr>Osteomyelitis</vt:lpstr>
      <vt:lpstr>Septic arthritis</vt:lpstr>
      <vt:lpstr>Septic arthritis</vt:lpstr>
      <vt:lpstr>Joint Infections – Pathogenesis</vt:lpstr>
      <vt:lpstr>Joint Infections – Microbiology</vt:lpstr>
      <vt:lpstr>Joint Infections – Diagnosis</vt:lpstr>
      <vt:lpstr>Joint Infections – Diagnosis</vt:lpstr>
      <vt:lpstr>Back to the Patient</vt:lpstr>
      <vt:lpstr>Back to the Patient</vt:lpstr>
      <vt:lpstr>Back to the Patient</vt:lpstr>
      <vt:lpstr>Back to the Patient</vt:lpstr>
      <vt:lpstr>Back to the Patient</vt:lpstr>
      <vt:lpstr>Back to the Patient</vt:lpstr>
      <vt:lpstr>Back to the Patient</vt:lpstr>
      <vt:lpstr>Back to the Patient</vt:lpstr>
      <vt:lpstr>Back to the Patient</vt:lpstr>
      <vt:lpstr>PowerPoint Presentation</vt:lpstr>
      <vt:lpstr>PowerPoint Presentation</vt:lpstr>
      <vt:lpstr>Quotations by Calvin Coolidge</vt:lpstr>
      <vt:lpstr>Quotations by Calvin Coolidge</vt:lpstr>
      <vt:lpstr>Quotations by Calvin Coolidge</vt:lpstr>
      <vt:lpstr>Quotations by Calvin Coolidge</vt:lpstr>
      <vt:lpstr>Timeline</vt:lpstr>
      <vt:lpstr>And That… Is How Osteomyelitis Caused the Great Depression</vt:lpstr>
      <vt:lpstr>Citations</vt:lpstr>
    </vt:vector>
  </TitlesOfParts>
  <Company>Montefiore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and Joint Infections</dc:title>
  <dc:creator>Ira Leviton</dc:creator>
  <cp:lastModifiedBy>Ira Leviton</cp:lastModifiedBy>
  <cp:revision>85</cp:revision>
  <cp:lastPrinted>2022-08-15T20:56:02Z</cp:lastPrinted>
  <dcterms:created xsi:type="dcterms:W3CDTF">2018-12-30T17:18:00Z</dcterms:created>
  <dcterms:modified xsi:type="dcterms:W3CDTF">2022-08-16T11:56:26Z</dcterms:modified>
</cp:coreProperties>
</file>